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HK Modular" charset="1" panose="00000800000000000000"/>
      <p:regular r:id="rId22"/>
    </p:embeddedFont>
    <p:embeddedFont>
      <p:font typeface="Gruppo" charset="1" panose="02000604060000020004"/>
      <p:regular r:id="rId23"/>
    </p:embeddedFont>
    <p:embeddedFont>
      <p:font typeface="Raleway Light" charset="1" panose="00000000000000000000"/>
      <p:regular r:id="rId24"/>
    </p:embeddedFont>
    <p:embeddedFont>
      <p:font typeface="Raleway Bold" charset="1" panose="00000000000000000000"/>
      <p:regular r:id="rId25"/>
    </p:embeddedFont>
    <p:embeddedFont>
      <p:font typeface="Raleway"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11" Target="../media/image13.png" Type="http://schemas.openxmlformats.org/officeDocument/2006/relationships/image"/><Relationship Id="rId12" Target="../media/image9.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jpeg" Type="http://schemas.openxmlformats.org/officeDocument/2006/relationships/image"/><Relationship Id="rId9"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jpeg" Type="http://schemas.openxmlformats.org/officeDocument/2006/relationships/image"/><Relationship Id="rId14" Target="../media/image21.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https://colab.research.google.com/drive/1xwZNu5iiJu7ZJAN0FYea-kMjCH5bIokK?usp=sharing" TargetMode="External" Type="http://schemas.openxmlformats.org/officeDocument/2006/relationships/hyperlink"/><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1.jpeg" Type="http://schemas.openxmlformats.org/officeDocument/2006/relationships/image"/><Relationship Id="rId9"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54235" y="-723790"/>
            <a:ext cx="3513477" cy="1884501"/>
          </a:xfrm>
          <a:custGeom>
            <a:avLst/>
            <a:gdLst/>
            <a:ahLst/>
            <a:cxnLst/>
            <a:rect r="r" b="b" t="t" l="l"/>
            <a:pathLst>
              <a:path h="1884501" w="3513477">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44203" y="3349790"/>
            <a:ext cx="3799594" cy="678844"/>
          </a:xfrm>
          <a:custGeom>
            <a:avLst/>
            <a:gdLst/>
            <a:ahLst/>
            <a:cxnLst/>
            <a:rect r="r" b="b" t="t" l="l"/>
            <a:pathLst>
              <a:path h="678844" w="379959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7249" y="8933667"/>
            <a:ext cx="3513477" cy="1884501"/>
          </a:xfrm>
          <a:custGeom>
            <a:avLst/>
            <a:gdLst/>
            <a:ahLst/>
            <a:cxnLst/>
            <a:rect r="r" b="b" t="t" l="l"/>
            <a:pathLst>
              <a:path h="1884501" w="3513477">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47468" y="8134116"/>
            <a:ext cx="2311059" cy="638693"/>
          </a:xfrm>
          <a:custGeom>
            <a:avLst/>
            <a:gdLst/>
            <a:ahLst/>
            <a:cxnLst/>
            <a:rect r="r" b="b" t="t" l="l"/>
            <a:pathLst>
              <a:path h="638693" w="2311059">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481374" y="2240719"/>
            <a:ext cx="551414" cy="518330"/>
          </a:xfrm>
          <a:custGeom>
            <a:avLst/>
            <a:gdLst/>
            <a:ahLst/>
            <a:cxnLst/>
            <a:rect r="r" b="b" t="t" l="l"/>
            <a:pathLst>
              <a:path h="518330" w="551414">
                <a:moveTo>
                  <a:pt x="0" y="0"/>
                </a:moveTo>
                <a:lnTo>
                  <a:pt x="551415" y="0"/>
                </a:lnTo>
                <a:lnTo>
                  <a:pt x="551415"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645835" y="9151805"/>
            <a:ext cx="2996329" cy="724113"/>
          </a:xfrm>
          <a:custGeom>
            <a:avLst/>
            <a:gdLst/>
            <a:ahLst/>
            <a:cxnLst/>
            <a:rect r="r" b="b" t="t" l="l"/>
            <a:pathLst>
              <a:path h="724113" w="2996329">
                <a:moveTo>
                  <a:pt x="0" y="0"/>
                </a:moveTo>
                <a:lnTo>
                  <a:pt x="2996330" y="0"/>
                </a:lnTo>
                <a:lnTo>
                  <a:pt x="2996330" y="724113"/>
                </a:lnTo>
                <a:lnTo>
                  <a:pt x="0" y="724113"/>
                </a:lnTo>
                <a:lnTo>
                  <a:pt x="0" y="0"/>
                </a:lnTo>
                <a:close/>
              </a:path>
            </a:pathLst>
          </a:custGeom>
          <a:blipFill>
            <a:blip r:embed="rId10"/>
            <a:stretch>
              <a:fillRect l="0" t="0" r="0" b="0"/>
            </a:stretch>
          </a:blipFill>
        </p:spPr>
      </p:sp>
      <p:sp>
        <p:nvSpPr>
          <p:cNvPr name="TextBox 8" id="8"/>
          <p:cNvSpPr txBox="true"/>
          <p:nvPr/>
        </p:nvSpPr>
        <p:spPr>
          <a:xfrm rot="0">
            <a:off x="1931197" y="4219134"/>
            <a:ext cx="14730701" cy="2282325"/>
          </a:xfrm>
          <a:prstGeom prst="rect">
            <a:avLst/>
          </a:prstGeom>
        </p:spPr>
        <p:txBody>
          <a:bodyPr anchor="t" rtlCol="false" tIns="0" lIns="0" bIns="0" rIns="0">
            <a:spAutoFit/>
          </a:bodyPr>
          <a:lstStyle/>
          <a:p>
            <a:pPr algn="ctr">
              <a:lnSpc>
                <a:spcPts val="5999"/>
              </a:lnSpc>
            </a:pPr>
            <a:r>
              <a:rPr lang="en-US" sz="5504">
                <a:solidFill>
                  <a:srgbClr val="FFFFFF"/>
                </a:solidFill>
                <a:latin typeface="HK Modular"/>
                <a:ea typeface="HK Modular"/>
                <a:cs typeface="HK Modular"/>
                <a:sym typeface="HK Modular"/>
              </a:rPr>
              <a:t>DESERT LENS – AN AI-POWERED INFRASTRUCTURE &amp; TERRAIN ANALYSIS SYSTEM</a:t>
            </a:r>
          </a:p>
        </p:txBody>
      </p:sp>
      <p:sp>
        <p:nvSpPr>
          <p:cNvPr name="TextBox 9" id="9"/>
          <p:cNvSpPr txBox="true"/>
          <p:nvPr/>
        </p:nvSpPr>
        <p:spPr>
          <a:xfrm rot="0">
            <a:off x="7361297" y="2396448"/>
            <a:ext cx="4415028" cy="363098"/>
          </a:xfrm>
          <a:prstGeom prst="rect">
            <a:avLst/>
          </a:prstGeom>
        </p:spPr>
        <p:txBody>
          <a:bodyPr anchor="t" rtlCol="false" tIns="0" lIns="0" bIns="0" rIns="0">
            <a:spAutoFit/>
          </a:bodyPr>
          <a:lstStyle/>
          <a:p>
            <a:pPr algn="l">
              <a:lnSpc>
                <a:spcPts val="2781"/>
              </a:lnSpc>
              <a:spcBef>
                <a:spcPct val="0"/>
              </a:spcBef>
            </a:pPr>
            <a:r>
              <a:rPr lang="en-US" sz="2575">
                <a:solidFill>
                  <a:srgbClr val="FFFFFF"/>
                </a:solidFill>
                <a:latin typeface="Gruppo"/>
                <a:ea typeface="Gruppo"/>
                <a:cs typeface="Gruppo"/>
                <a:sym typeface="Gruppo"/>
              </a:rPr>
              <a:t>MIDDLE EAST COLLEGE</a:t>
            </a:r>
          </a:p>
        </p:txBody>
      </p:sp>
      <p:sp>
        <p:nvSpPr>
          <p:cNvPr name="TextBox 10" id="10"/>
          <p:cNvSpPr txBox="true"/>
          <p:nvPr/>
        </p:nvSpPr>
        <p:spPr>
          <a:xfrm rot="0">
            <a:off x="5023966" y="7304493"/>
            <a:ext cx="8100746" cy="341000"/>
          </a:xfrm>
          <a:prstGeom prst="rect">
            <a:avLst/>
          </a:prstGeom>
        </p:spPr>
        <p:txBody>
          <a:bodyPr anchor="t" rtlCol="false" tIns="0" lIns="0" bIns="0" rIns="0">
            <a:spAutoFit/>
          </a:bodyPr>
          <a:lstStyle/>
          <a:p>
            <a:pPr algn="ctr">
              <a:lnSpc>
                <a:spcPts val="2565"/>
              </a:lnSpc>
              <a:spcBef>
                <a:spcPct val="0"/>
              </a:spcBef>
            </a:pPr>
            <a:r>
              <a:rPr lang="en-US" sz="2375">
                <a:solidFill>
                  <a:srgbClr val="FFFFFF"/>
                </a:solidFill>
                <a:latin typeface="Gruppo"/>
                <a:ea typeface="Gruppo"/>
                <a:cs typeface="Gruppo"/>
                <a:sym typeface="Gruppo"/>
              </a:rPr>
              <a:t>Exploring innovations that will shape our world tomorrow.</a:t>
            </a:r>
          </a:p>
        </p:txBody>
      </p:sp>
      <p:sp>
        <p:nvSpPr>
          <p:cNvPr name="TextBox 11" id="11"/>
          <p:cNvSpPr txBox="true"/>
          <p:nvPr/>
        </p:nvSpPr>
        <p:spPr>
          <a:xfrm rot="0">
            <a:off x="6481374" y="1877622"/>
            <a:ext cx="5763399" cy="363098"/>
          </a:xfrm>
          <a:prstGeom prst="rect">
            <a:avLst/>
          </a:prstGeom>
        </p:spPr>
        <p:txBody>
          <a:bodyPr anchor="t" rtlCol="false" tIns="0" lIns="0" bIns="0" rIns="0">
            <a:spAutoFit/>
          </a:bodyPr>
          <a:lstStyle/>
          <a:p>
            <a:pPr algn="l">
              <a:lnSpc>
                <a:spcPts val="2781"/>
              </a:lnSpc>
              <a:spcBef>
                <a:spcPct val="0"/>
              </a:spcBef>
            </a:pPr>
            <a:r>
              <a:rPr lang="en-US" sz="2575">
                <a:solidFill>
                  <a:srgbClr val="FFFFFF"/>
                </a:solidFill>
                <a:latin typeface="Gruppo"/>
                <a:ea typeface="Gruppo"/>
                <a:cs typeface="Gruppo"/>
                <a:sym typeface="Gruppo"/>
              </a:rPr>
              <a:t>TEAM: DIGITAL DREAMWEAVERS</a:t>
            </a:r>
          </a:p>
        </p:txBody>
      </p:sp>
      <p:sp>
        <p:nvSpPr>
          <p:cNvPr name="TextBox 12" id="12"/>
          <p:cNvSpPr txBox="true"/>
          <p:nvPr/>
        </p:nvSpPr>
        <p:spPr>
          <a:xfrm rot="0">
            <a:off x="1778649" y="1115435"/>
            <a:ext cx="14730701" cy="571687"/>
          </a:xfrm>
          <a:prstGeom prst="rect">
            <a:avLst/>
          </a:prstGeom>
        </p:spPr>
        <p:txBody>
          <a:bodyPr anchor="t" rtlCol="false" tIns="0" lIns="0" bIns="0" rIns="0">
            <a:spAutoFit/>
          </a:bodyPr>
          <a:lstStyle/>
          <a:p>
            <a:pPr algn="ctr">
              <a:lnSpc>
                <a:spcPts val="4473"/>
              </a:lnSpc>
            </a:pPr>
            <a:r>
              <a:rPr lang="en-US" sz="4104">
                <a:solidFill>
                  <a:srgbClr val="FFFFFF"/>
                </a:solidFill>
                <a:latin typeface="HK Modular"/>
                <a:ea typeface="HK Modular"/>
                <a:cs typeface="HK Modular"/>
                <a:sym typeface="HK Modular"/>
              </a:rPr>
              <a:t>CIBRIX - AI HACKATHON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169528" y="2835257"/>
            <a:ext cx="7271700" cy="2917769"/>
          </a:xfrm>
          <a:custGeom>
            <a:avLst/>
            <a:gdLst/>
            <a:ahLst/>
            <a:cxnLst/>
            <a:rect r="r" b="b" t="t" l="l"/>
            <a:pathLst>
              <a:path h="2917769" w="7271700">
                <a:moveTo>
                  <a:pt x="0" y="0"/>
                </a:moveTo>
                <a:lnTo>
                  <a:pt x="7271700" y="0"/>
                </a:lnTo>
                <a:lnTo>
                  <a:pt x="7271700" y="2917769"/>
                </a:lnTo>
                <a:lnTo>
                  <a:pt x="0" y="2917769"/>
                </a:lnTo>
                <a:lnTo>
                  <a:pt x="0" y="0"/>
                </a:lnTo>
                <a:close/>
              </a:path>
            </a:pathLst>
          </a:custGeom>
          <a:blipFill>
            <a:blip r:embed="rId8"/>
            <a:stretch>
              <a:fillRect l="0" t="0" r="0" b="0"/>
            </a:stretch>
          </a:blipFill>
        </p:spPr>
      </p:sp>
      <p:sp>
        <p:nvSpPr>
          <p:cNvPr name="Freeform 7" id="7"/>
          <p:cNvSpPr/>
          <p:nvPr/>
        </p:nvSpPr>
        <p:spPr>
          <a:xfrm flipH="false" flipV="false" rot="0">
            <a:off x="4169528" y="6029251"/>
            <a:ext cx="7271700" cy="2754156"/>
          </a:xfrm>
          <a:custGeom>
            <a:avLst/>
            <a:gdLst/>
            <a:ahLst/>
            <a:cxnLst/>
            <a:rect r="r" b="b" t="t" l="l"/>
            <a:pathLst>
              <a:path h="2754156" w="7271700">
                <a:moveTo>
                  <a:pt x="0" y="0"/>
                </a:moveTo>
                <a:lnTo>
                  <a:pt x="7271700" y="0"/>
                </a:lnTo>
                <a:lnTo>
                  <a:pt x="7271700" y="2754157"/>
                </a:lnTo>
                <a:lnTo>
                  <a:pt x="0" y="2754157"/>
                </a:lnTo>
                <a:lnTo>
                  <a:pt x="0" y="0"/>
                </a:lnTo>
                <a:close/>
              </a:path>
            </a:pathLst>
          </a:custGeom>
          <a:blipFill>
            <a:blip r:embed="rId9"/>
            <a:stretch>
              <a:fillRect l="0" t="0" r="0" b="0"/>
            </a:stretch>
          </a:blipFill>
        </p:spPr>
      </p:sp>
      <p:sp>
        <p:nvSpPr>
          <p:cNvPr name="TextBox 8" id="8"/>
          <p:cNvSpPr txBox="true"/>
          <p:nvPr/>
        </p:nvSpPr>
        <p:spPr>
          <a:xfrm rot="0">
            <a:off x="2655994" y="1165379"/>
            <a:ext cx="3027069"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9" id="9"/>
          <p:cNvSpPr txBox="true"/>
          <p:nvPr/>
        </p:nvSpPr>
        <p:spPr>
          <a:xfrm rot="0">
            <a:off x="2051778" y="1828521"/>
            <a:ext cx="3490981" cy="775627"/>
          </a:xfrm>
          <a:prstGeom prst="rect">
            <a:avLst/>
          </a:prstGeom>
        </p:spPr>
        <p:txBody>
          <a:bodyPr anchor="t" rtlCol="false" tIns="0" lIns="0" bIns="0" rIns="0">
            <a:spAutoFit/>
          </a:bodyPr>
          <a:lstStyle/>
          <a:p>
            <a:pPr algn="l">
              <a:lnSpc>
                <a:spcPts val="6167"/>
              </a:lnSpc>
            </a:pPr>
            <a:r>
              <a:rPr lang="en-US" sz="4895">
                <a:solidFill>
                  <a:srgbClr val="FFFFFF"/>
                </a:solidFill>
                <a:latin typeface="HK Modular"/>
                <a:ea typeface="HK Modular"/>
                <a:cs typeface="HK Modular"/>
                <a:sym typeface="HK Modular"/>
              </a:rPr>
              <a:t>RESULT</a:t>
            </a:r>
          </a:p>
        </p:txBody>
      </p:sp>
      <p:sp>
        <p:nvSpPr>
          <p:cNvPr name="TextBox 10" id="10"/>
          <p:cNvSpPr txBox="true"/>
          <p:nvPr/>
        </p:nvSpPr>
        <p:spPr>
          <a:xfrm rot="0">
            <a:off x="11886228" y="3932562"/>
            <a:ext cx="4028296" cy="361580"/>
          </a:xfrm>
          <a:prstGeom prst="rect">
            <a:avLst/>
          </a:prstGeom>
        </p:spPr>
        <p:txBody>
          <a:bodyPr anchor="t" rtlCol="false" tIns="0" lIns="0" bIns="0" rIns="0">
            <a:spAutoFit/>
          </a:bodyPr>
          <a:lstStyle/>
          <a:p>
            <a:pPr algn="l">
              <a:lnSpc>
                <a:spcPts val="2575"/>
              </a:lnSpc>
            </a:pPr>
            <a:r>
              <a:rPr lang="en-US" sz="2893">
                <a:solidFill>
                  <a:srgbClr val="FFFFFF"/>
                </a:solidFill>
                <a:latin typeface="Gruppo"/>
                <a:ea typeface="Gruppo"/>
                <a:cs typeface="Gruppo"/>
                <a:sym typeface="Gruppo"/>
              </a:rPr>
              <a:t>Desert Zone Detected</a:t>
            </a:r>
          </a:p>
        </p:txBody>
      </p:sp>
      <p:sp>
        <p:nvSpPr>
          <p:cNvPr name="TextBox 11" id="11"/>
          <p:cNvSpPr txBox="true"/>
          <p:nvPr/>
        </p:nvSpPr>
        <p:spPr>
          <a:xfrm rot="0">
            <a:off x="11886228" y="7482529"/>
            <a:ext cx="4028296" cy="361580"/>
          </a:xfrm>
          <a:prstGeom prst="rect">
            <a:avLst/>
          </a:prstGeom>
        </p:spPr>
        <p:txBody>
          <a:bodyPr anchor="t" rtlCol="false" tIns="0" lIns="0" bIns="0" rIns="0">
            <a:spAutoFit/>
          </a:bodyPr>
          <a:lstStyle/>
          <a:p>
            <a:pPr algn="l">
              <a:lnSpc>
                <a:spcPts val="2575"/>
              </a:lnSpc>
            </a:pPr>
            <a:r>
              <a:rPr lang="en-US" sz="2893">
                <a:solidFill>
                  <a:srgbClr val="FFFFFF"/>
                </a:solidFill>
                <a:latin typeface="Gruppo"/>
                <a:ea typeface="Gruppo"/>
                <a:cs typeface="Gruppo"/>
                <a:sym typeface="Gruppo"/>
              </a:rPr>
              <a:t>Green Zone Detected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703116" y="2822817"/>
            <a:ext cx="9890153" cy="5649750"/>
          </a:xfrm>
          <a:custGeom>
            <a:avLst/>
            <a:gdLst/>
            <a:ahLst/>
            <a:cxnLst/>
            <a:rect r="r" b="b" t="t" l="l"/>
            <a:pathLst>
              <a:path h="5649750" w="9890153">
                <a:moveTo>
                  <a:pt x="0" y="0"/>
                </a:moveTo>
                <a:lnTo>
                  <a:pt x="9890153" y="0"/>
                </a:lnTo>
                <a:lnTo>
                  <a:pt x="9890153" y="5649750"/>
                </a:lnTo>
                <a:lnTo>
                  <a:pt x="0" y="5649750"/>
                </a:lnTo>
                <a:lnTo>
                  <a:pt x="0" y="0"/>
                </a:lnTo>
                <a:close/>
              </a:path>
            </a:pathLst>
          </a:custGeom>
          <a:blipFill>
            <a:blip r:embed="rId8"/>
            <a:stretch>
              <a:fillRect l="0" t="0" r="0" b="0"/>
            </a:stretch>
          </a:blipFill>
        </p:spPr>
      </p:sp>
      <p:sp>
        <p:nvSpPr>
          <p:cNvPr name="TextBox 7" id="7"/>
          <p:cNvSpPr txBox="true"/>
          <p:nvPr/>
        </p:nvSpPr>
        <p:spPr>
          <a:xfrm rot="0">
            <a:off x="2655994" y="1165379"/>
            <a:ext cx="3027069"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8" id="8"/>
          <p:cNvSpPr txBox="true"/>
          <p:nvPr/>
        </p:nvSpPr>
        <p:spPr>
          <a:xfrm rot="0">
            <a:off x="2051778" y="1828521"/>
            <a:ext cx="3490981" cy="775627"/>
          </a:xfrm>
          <a:prstGeom prst="rect">
            <a:avLst/>
          </a:prstGeom>
        </p:spPr>
        <p:txBody>
          <a:bodyPr anchor="t" rtlCol="false" tIns="0" lIns="0" bIns="0" rIns="0">
            <a:spAutoFit/>
          </a:bodyPr>
          <a:lstStyle/>
          <a:p>
            <a:pPr algn="l">
              <a:lnSpc>
                <a:spcPts val="6167"/>
              </a:lnSpc>
            </a:pPr>
            <a:r>
              <a:rPr lang="en-US" sz="4895">
                <a:solidFill>
                  <a:srgbClr val="FFFFFF"/>
                </a:solidFill>
                <a:latin typeface="HK Modular"/>
                <a:ea typeface="HK Modular"/>
                <a:cs typeface="HK Modular"/>
                <a:sym typeface="HK Modular"/>
              </a:rPr>
              <a:t>RESULT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505059" y="2984457"/>
            <a:ext cx="9890153" cy="5649750"/>
          </a:xfrm>
          <a:custGeom>
            <a:avLst/>
            <a:gdLst/>
            <a:ahLst/>
            <a:cxnLst/>
            <a:rect r="r" b="b" t="t" l="l"/>
            <a:pathLst>
              <a:path h="5649750" w="9890153">
                <a:moveTo>
                  <a:pt x="0" y="0"/>
                </a:moveTo>
                <a:lnTo>
                  <a:pt x="9890152" y="0"/>
                </a:lnTo>
                <a:lnTo>
                  <a:pt x="9890152" y="5649750"/>
                </a:lnTo>
                <a:lnTo>
                  <a:pt x="0" y="5649750"/>
                </a:lnTo>
                <a:lnTo>
                  <a:pt x="0" y="0"/>
                </a:lnTo>
                <a:close/>
              </a:path>
            </a:pathLst>
          </a:custGeom>
          <a:blipFill>
            <a:blip r:embed="rId8"/>
            <a:stretch>
              <a:fillRect l="0" t="0" r="0" b="0"/>
            </a:stretch>
          </a:blipFill>
        </p:spPr>
      </p:sp>
      <p:sp>
        <p:nvSpPr>
          <p:cNvPr name="TextBox 7" id="7"/>
          <p:cNvSpPr txBox="true"/>
          <p:nvPr/>
        </p:nvSpPr>
        <p:spPr>
          <a:xfrm rot="0">
            <a:off x="2655994" y="1165379"/>
            <a:ext cx="3027069"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8" id="8"/>
          <p:cNvSpPr txBox="true"/>
          <p:nvPr/>
        </p:nvSpPr>
        <p:spPr>
          <a:xfrm rot="0">
            <a:off x="2051778" y="1828521"/>
            <a:ext cx="7343010" cy="775627"/>
          </a:xfrm>
          <a:prstGeom prst="rect">
            <a:avLst/>
          </a:prstGeom>
        </p:spPr>
        <p:txBody>
          <a:bodyPr anchor="t" rtlCol="false" tIns="0" lIns="0" bIns="0" rIns="0">
            <a:spAutoFit/>
          </a:bodyPr>
          <a:lstStyle/>
          <a:p>
            <a:pPr algn="l">
              <a:lnSpc>
                <a:spcPts val="6167"/>
              </a:lnSpc>
            </a:pPr>
            <a:r>
              <a:rPr lang="en-US" sz="4895">
                <a:solidFill>
                  <a:srgbClr val="FFFFFF"/>
                </a:solidFill>
                <a:latin typeface="HK Modular"/>
                <a:ea typeface="HK Modular"/>
                <a:cs typeface="HK Modular"/>
                <a:sym typeface="HK Modular"/>
              </a:rPr>
              <a:t>VISUAL REPORT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396937" y="3962664"/>
            <a:ext cx="4377813" cy="4377813"/>
          </a:xfrm>
          <a:custGeom>
            <a:avLst/>
            <a:gdLst/>
            <a:ahLst/>
            <a:cxnLst/>
            <a:rect r="r" b="b" t="t" l="l"/>
            <a:pathLst>
              <a:path h="4377813" w="4377813">
                <a:moveTo>
                  <a:pt x="0" y="0"/>
                </a:moveTo>
                <a:lnTo>
                  <a:pt x="4377813" y="0"/>
                </a:lnTo>
                <a:lnTo>
                  <a:pt x="4377813" y="4377812"/>
                </a:lnTo>
                <a:lnTo>
                  <a:pt x="0" y="43778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51778" y="3962664"/>
            <a:ext cx="1347336" cy="1503304"/>
          </a:xfrm>
          <a:custGeom>
            <a:avLst/>
            <a:gdLst/>
            <a:ahLst/>
            <a:cxnLst/>
            <a:rect r="r" b="b" t="t" l="l"/>
            <a:pathLst>
              <a:path h="1503304" w="1347336">
                <a:moveTo>
                  <a:pt x="0" y="0"/>
                </a:moveTo>
                <a:lnTo>
                  <a:pt x="1347336" y="0"/>
                </a:lnTo>
                <a:lnTo>
                  <a:pt x="1347336" y="1503303"/>
                </a:lnTo>
                <a:lnTo>
                  <a:pt x="0" y="1503303"/>
                </a:lnTo>
                <a:lnTo>
                  <a:pt x="0" y="0"/>
                </a:lnTo>
                <a:close/>
              </a:path>
            </a:pathLst>
          </a:custGeom>
          <a:blipFill>
            <a:blip r:embed="rId10"/>
            <a:stretch>
              <a:fillRect l="0" t="0" r="0" b="0"/>
            </a:stretch>
          </a:blipFill>
        </p:spPr>
      </p:sp>
      <p:sp>
        <p:nvSpPr>
          <p:cNvPr name="TextBox 8" id="8"/>
          <p:cNvSpPr txBox="true"/>
          <p:nvPr/>
        </p:nvSpPr>
        <p:spPr>
          <a:xfrm rot="0">
            <a:off x="2655994" y="1165379"/>
            <a:ext cx="2976541"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9" id="9"/>
          <p:cNvSpPr txBox="true"/>
          <p:nvPr/>
        </p:nvSpPr>
        <p:spPr>
          <a:xfrm rot="0">
            <a:off x="3931735" y="1804262"/>
            <a:ext cx="11462290" cy="1244892"/>
          </a:xfrm>
          <a:prstGeom prst="rect">
            <a:avLst/>
          </a:prstGeom>
        </p:spPr>
        <p:txBody>
          <a:bodyPr anchor="t" rtlCol="false" tIns="0" lIns="0" bIns="0" rIns="0">
            <a:spAutoFit/>
          </a:bodyPr>
          <a:lstStyle/>
          <a:p>
            <a:pPr algn="ctr">
              <a:lnSpc>
                <a:spcPts val="4907"/>
              </a:lnSpc>
            </a:pPr>
            <a:r>
              <a:rPr lang="en-US" sz="3894">
                <a:solidFill>
                  <a:srgbClr val="FFFFFF"/>
                </a:solidFill>
                <a:latin typeface="HK Modular"/>
                <a:ea typeface="HK Modular"/>
                <a:cs typeface="HK Modular"/>
                <a:sym typeface="HK Modular"/>
              </a:rPr>
              <a:t>OMAN VISION 2040 - ENVIRONMENTAL INTELLIGENCE </a:t>
            </a:r>
          </a:p>
        </p:txBody>
      </p:sp>
      <p:sp>
        <p:nvSpPr>
          <p:cNvPr name="TextBox 10" id="10"/>
          <p:cNvSpPr txBox="true"/>
          <p:nvPr/>
        </p:nvSpPr>
        <p:spPr>
          <a:xfrm rot="0">
            <a:off x="3399114" y="4554469"/>
            <a:ext cx="3006923" cy="3478530"/>
          </a:xfrm>
          <a:prstGeom prst="rect">
            <a:avLst/>
          </a:prstGeom>
        </p:spPr>
        <p:txBody>
          <a:bodyPr anchor="t" rtlCol="false" tIns="0" lIns="0" bIns="0" rIns="0">
            <a:spAutoFit/>
          </a:bodyPr>
          <a:lstStyle/>
          <a:p>
            <a:pPr algn="ctr">
              <a:lnSpc>
                <a:spcPts val="2160"/>
              </a:lnSpc>
            </a:pPr>
            <a:r>
              <a:rPr lang="en-US" sz="2000">
                <a:solidFill>
                  <a:srgbClr val="FFFFFF"/>
                </a:solidFill>
                <a:latin typeface="Gruppo"/>
                <a:ea typeface="Gruppo"/>
                <a:cs typeface="Gruppo"/>
                <a:sym typeface="Gruppo"/>
              </a:rPr>
              <a:t>Use GIS for urban planning and resource management, to monitor and visualise urban expansion and identify environmental risks like land degradation. It ensures efficient management of land, water, and transport networks for sustainable development.</a:t>
            </a:r>
          </a:p>
          <a:p>
            <a:pPr algn="ctr">
              <a:lnSpc>
                <a:spcPts val="2160"/>
              </a:lnSpc>
              <a:spcBef>
                <a:spcPct val="0"/>
              </a:spcBef>
            </a:pPr>
          </a:p>
        </p:txBody>
      </p:sp>
      <p:sp>
        <p:nvSpPr>
          <p:cNvPr name="TextBox 11" id="11"/>
          <p:cNvSpPr txBox="true"/>
          <p:nvPr/>
        </p:nvSpPr>
        <p:spPr>
          <a:xfrm rot="0">
            <a:off x="2421114" y="4310791"/>
            <a:ext cx="681791" cy="597068"/>
          </a:xfrm>
          <a:prstGeom prst="rect">
            <a:avLst/>
          </a:prstGeom>
        </p:spPr>
        <p:txBody>
          <a:bodyPr anchor="t" rtlCol="false" tIns="0" lIns="0" bIns="0" rIns="0">
            <a:spAutoFit/>
          </a:bodyPr>
          <a:lstStyle/>
          <a:p>
            <a:pPr algn="ctr">
              <a:lnSpc>
                <a:spcPts val="4511"/>
              </a:lnSpc>
              <a:spcBef>
                <a:spcPct val="0"/>
              </a:spcBef>
            </a:pPr>
            <a:r>
              <a:rPr lang="en-US" b="true" sz="4177">
                <a:solidFill>
                  <a:srgbClr val="FFFFFF"/>
                </a:solidFill>
                <a:latin typeface="Raleway Bold"/>
                <a:ea typeface="Raleway Bold"/>
                <a:cs typeface="Raleway Bold"/>
                <a:sym typeface="Raleway Bold"/>
              </a:rPr>
              <a:t>1.</a:t>
            </a:r>
          </a:p>
        </p:txBody>
      </p:sp>
      <p:sp>
        <p:nvSpPr>
          <p:cNvPr name="Freeform 12" id="12"/>
          <p:cNvSpPr/>
          <p:nvPr/>
        </p:nvSpPr>
        <p:spPr>
          <a:xfrm flipH="false" flipV="false" rot="0">
            <a:off x="7846571" y="3962664"/>
            <a:ext cx="4377813" cy="4377813"/>
          </a:xfrm>
          <a:custGeom>
            <a:avLst/>
            <a:gdLst/>
            <a:ahLst/>
            <a:cxnLst/>
            <a:rect r="r" b="b" t="t" l="l"/>
            <a:pathLst>
              <a:path h="4377813" w="4377813">
                <a:moveTo>
                  <a:pt x="0" y="0"/>
                </a:moveTo>
                <a:lnTo>
                  <a:pt x="4377813" y="0"/>
                </a:lnTo>
                <a:lnTo>
                  <a:pt x="4377813" y="4377812"/>
                </a:lnTo>
                <a:lnTo>
                  <a:pt x="0" y="43778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501412" y="3962664"/>
            <a:ext cx="1347336" cy="1503304"/>
          </a:xfrm>
          <a:custGeom>
            <a:avLst/>
            <a:gdLst/>
            <a:ahLst/>
            <a:cxnLst/>
            <a:rect r="r" b="b" t="t" l="l"/>
            <a:pathLst>
              <a:path h="1503304" w="1347336">
                <a:moveTo>
                  <a:pt x="0" y="0"/>
                </a:moveTo>
                <a:lnTo>
                  <a:pt x="1347335" y="0"/>
                </a:lnTo>
                <a:lnTo>
                  <a:pt x="1347335" y="1503303"/>
                </a:lnTo>
                <a:lnTo>
                  <a:pt x="0" y="1503303"/>
                </a:lnTo>
                <a:lnTo>
                  <a:pt x="0" y="0"/>
                </a:lnTo>
                <a:close/>
              </a:path>
            </a:pathLst>
          </a:custGeom>
          <a:blipFill>
            <a:blip r:embed="rId10"/>
            <a:stretch>
              <a:fillRect l="0" t="0" r="0" b="0"/>
            </a:stretch>
          </a:blipFill>
        </p:spPr>
      </p:sp>
      <p:sp>
        <p:nvSpPr>
          <p:cNvPr name="TextBox 14" id="14"/>
          <p:cNvSpPr txBox="true"/>
          <p:nvPr/>
        </p:nvSpPr>
        <p:spPr>
          <a:xfrm rot="0">
            <a:off x="8720599" y="5162550"/>
            <a:ext cx="3264146" cy="2145030"/>
          </a:xfrm>
          <a:prstGeom prst="rect">
            <a:avLst/>
          </a:prstGeom>
        </p:spPr>
        <p:txBody>
          <a:bodyPr anchor="t" rtlCol="false" tIns="0" lIns="0" bIns="0" rIns="0">
            <a:spAutoFit/>
          </a:bodyPr>
          <a:lstStyle/>
          <a:p>
            <a:pPr algn="ctr">
              <a:lnSpc>
                <a:spcPts val="2160"/>
              </a:lnSpc>
            </a:pPr>
            <a:r>
              <a:rPr lang="en-US" sz="2000">
                <a:solidFill>
                  <a:srgbClr val="FFFFFF"/>
                </a:solidFill>
                <a:latin typeface="Gruppo"/>
                <a:ea typeface="Gruppo"/>
                <a:cs typeface="Gruppo"/>
                <a:sym typeface="Gruppo"/>
              </a:rPr>
              <a:t>Leverage technology to monitor air quality, manage water resources, adapt to climate change, protect green spaces thus supporting long-term environmental resilience.</a:t>
            </a:r>
          </a:p>
          <a:p>
            <a:pPr algn="ctr">
              <a:lnSpc>
                <a:spcPts val="2160"/>
              </a:lnSpc>
              <a:spcBef>
                <a:spcPct val="0"/>
              </a:spcBef>
            </a:pPr>
          </a:p>
        </p:txBody>
      </p:sp>
      <p:sp>
        <p:nvSpPr>
          <p:cNvPr name="TextBox 15" id="15"/>
          <p:cNvSpPr txBox="true"/>
          <p:nvPr/>
        </p:nvSpPr>
        <p:spPr>
          <a:xfrm rot="0">
            <a:off x="7870748" y="4310791"/>
            <a:ext cx="681791" cy="597068"/>
          </a:xfrm>
          <a:prstGeom prst="rect">
            <a:avLst/>
          </a:prstGeom>
        </p:spPr>
        <p:txBody>
          <a:bodyPr anchor="t" rtlCol="false" tIns="0" lIns="0" bIns="0" rIns="0">
            <a:spAutoFit/>
          </a:bodyPr>
          <a:lstStyle/>
          <a:p>
            <a:pPr algn="ctr">
              <a:lnSpc>
                <a:spcPts val="4511"/>
              </a:lnSpc>
              <a:spcBef>
                <a:spcPct val="0"/>
              </a:spcBef>
            </a:pPr>
            <a:r>
              <a:rPr lang="en-US" b="true" sz="4177">
                <a:solidFill>
                  <a:srgbClr val="FFFFFF"/>
                </a:solidFill>
                <a:latin typeface="Raleway Bold"/>
                <a:ea typeface="Raleway Bold"/>
                <a:cs typeface="Raleway Bold"/>
                <a:sym typeface="Raleway Bold"/>
              </a:rPr>
              <a:t>2.</a:t>
            </a:r>
          </a:p>
        </p:txBody>
      </p:sp>
      <p:sp>
        <p:nvSpPr>
          <p:cNvPr name="Freeform 16" id="16"/>
          <p:cNvSpPr/>
          <p:nvPr/>
        </p:nvSpPr>
        <p:spPr>
          <a:xfrm flipH="false" flipV="false" rot="0">
            <a:off x="13297130" y="3972189"/>
            <a:ext cx="4368288" cy="4368288"/>
          </a:xfrm>
          <a:custGeom>
            <a:avLst/>
            <a:gdLst/>
            <a:ahLst/>
            <a:cxnLst/>
            <a:rect r="r" b="b" t="t" l="l"/>
            <a:pathLst>
              <a:path h="4368288" w="4368288">
                <a:moveTo>
                  <a:pt x="0" y="0"/>
                </a:moveTo>
                <a:lnTo>
                  <a:pt x="4368288" y="0"/>
                </a:lnTo>
                <a:lnTo>
                  <a:pt x="4368288" y="4368287"/>
                </a:lnTo>
                <a:lnTo>
                  <a:pt x="0" y="4368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2951971" y="3962664"/>
            <a:ext cx="1347336" cy="1503304"/>
          </a:xfrm>
          <a:custGeom>
            <a:avLst/>
            <a:gdLst/>
            <a:ahLst/>
            <a:cxnLst/>
            <a:rect r="r" b="b" t="t" l="l"/>
            <a:pathLst>
              <a:path h="1503304" w="1347336">
                <a:moveTo>
                  <a:pt x="0" y="0"/>
                </a:moveTo>
                <a:lnTo>
                  <a:pt x="1347335" y="0"/>
                </a:lnTo>
                <a:lnTo>
                  <a:pt x="1347335" y="1503303"/>
                </a:lnTo>
                <a:lnTo>
                  <a:pt x="0" y="1503303"/>
                </a:lnTo>
                <a:lnTo>
                  <a:pt x="0" y="0"/>
                </a:lnTo>
                <a:close/>
              </a:path>
            </a:pathLst>
          </a:custGeom>
          <a:blipFill>
            <a:blip r:embed="rId10"/>
            <a:stretch>
              <a:fillRect l="0" t="0" r="0" b="0"/>
            </a:stretch>
          </a:blipFill>
        </p:spPr>
      </p:sp>
      <p:sp>
        <p:nvSpPr>
          <p:cNvPr name="TextBox 18" id="18"/>
          <p:cNvSpPr txBox="true"/>
          <p:nvPr/>
        </p:nvSpPr>
        <p:spPr>
          <a:xfrm rot="0">
            <a:off x="14299306" y="4471730"/>
            <a:ext cx="3182285" cy="3478530"/>
          </a:xfrm>
          <a:prstGeom prst="rect">
            <a:avLst/>
          </a:prstGeom>
        </p:spPr>
        <p:txBody>
          <a:bodyPr anchor="t" rtlCol="false" tIns="0" lIns="0" bIns="0" rIns="0">
            <a:spAutoFit/>
          </a:bodyPr>
          <a:lstStyle/>
          <a:p>
            <a:pPr algn="ctr">
              <a:lnSpc>
                <a:spcPts val="2160"/>
              </a:lnSpc>
            </a:pPr>
            <a:r>
              <a:rPr lang="en-US" sz="2000">
                <a:solidFill>
                  <a:srgbClr val="FFFFFF"/>
                </a:solidFill>
                <a:latin typeface="Gruppo"/>
                <a:ea typeface="Gruppo"/>
                <a:cs typeface="Gruppo"/>
                <a:sym typeface="Gruppo"/>
              </a:rPr>
              <a:t>Expand renewable energy projects like solar and wind to reduce fossil fuel dependency. It is also improving public transport with smart systems to reduce congestion and emissions while promoting sustainable urban growth with energy-efficient infrastructure and high-quality public services.</a:t>
            </a:r>
          </a:p>
          <a:p>
            <a:pPr algn="ctr">
              <a:lnSpc>
                <a:spcPts val="2160"/>
              </a:lnSpc>
              <a:spcBef>
                <a:spcPct val="0"/>
              </a:spcBef>
            </a:pPr>
          </a:p>
        </p:txBody>
      </p:sp>
      <p:sp>
        <p:nvSpPr>
          <p:cNvPr name="TextBox 19" id="19"/>
          <p:cNvSpPr txBox="true"/>
          <p:nvPr/>
        </p:nvSpPr>
        <p:spPr>
          <a:xfrm rot="0">
            <a:off x="13321307" y="4310791"/>
            <a:ext cx="681791" cy="597068"/>
          </a:xfrm>
          <a:prstGeom prst="rect">
            <a:avLst/>
          </a:prstGeom>
        </p:spPr>
        <p:txBody>
          <a:bodyPr anchor="t" rtlCol="false" tIns="0" lIns="0" bIns="0" rIns="0">
            <a:spAutoFit/>
          </a:bodyPr>
          <a:lstStyle/>
          <a:p>
            <a:pPr algn="ctr">
              <a:lnSpc>
                <a:spcPts val="4511"/>
              </a:lnSpc>
              <a:spcBef>
                <a:spcPct val="0"/>
              </a:spcBef>
            </a:pPr>
            <a:r>
              <a:rPr lang="en-US" b="true" sz="4177">
                <a:solidFill>
                  <a:srgbClr val="FFFFFF"/>
                </a:solidFill>
                <a:latin typeface="Raleway Bold"/>
                <a:ea typeface="Raleway Bold"/>
                <a:cs typeface="Raleway Bold"/>
                <a:sym typeface="Raleway Bold"/>
              </a:rPr>
              <a:t>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76071" y="3832092"/>
            <a:ext cx="4306641" cy="4377780"/>
          </a:xfrm>
          <a:custGeom>
            <a:avLst/>
            <a:gdLst/>
            <a:ahLst/>
            <a:cxnLst/>
            <a:rect r="r" b="b" t="t" l="l"/>
            <a:pathLst>
              <a:path h="4377780" w="4306641">
                <a:moveTo>
                  <a:pt x="0" y="0"/>
                </a:moveTo>
                <a:lnTo>
                  <a:pt x="4306641" y="0"/>
                </a:lnTo>
                <a:lnTo>
                  <a:pt x="4306641" y="4377780"/>
                </a:lnTo>
                <a:lnTo>
                  <a:pt x="0" y="4377780"/>
                </a:lnTo>
                <a:lnTo>
                  <a:pt x="0" y="0"/>
                </a:lnTo>
                <a:close/>
              </a:path>
            </a:pathLst>
          </a:custGeom>
          <a:blipFill>
            <a:blip r:embed="rId8"/>
            <a:stretch>
              <a:fillRect l="0" t="0" r="0" b="0"/>
            </a:stretch>
          </a:blipFill>
        </p:spPr>
      </p:sp>
      <p:sp>
        <p:nvSpPr>
          <p:cNvPr name="TextBox 7" id="7"/>
          <p:cNvSpPr txBox="true"/>
          <p:nvPr/>
        </p:nvSpPr>
        <p:spPr>
          <a:xfrm rot="0">
            <a:off x="2655994" y="1165379"/>
            <a:ext cx="2890418"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8" id="8"/>
          <p:cNvSpPr txBox="true"/>
          <p:nvPr/>
        </p:nvSpPr>
        <p:spPr>
          <a:xfrm rot="0">
            <a:off x="1776071" y="2237866"/>
            <a:ext cx="16195536" cy="860801"/>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TECHNOLOGICAL INTEGRATION</a:t>
            </a:r>
          </a:p>
        </p:txBody>
      </p:sp>
      <p:sp>
        <p:nvSpPr>
          <p:cNvPr name="TextBox 9" id="9"/>
          <p:cNvSpPr txBox="true"/>
          <p:nvPr/>
        </p:nvSpPr>
        <p:spPr>
          <a:xfrm rot="0">
            <a:off x="7587767" y="4259042"/>
            <a:ext cx="9070219" cy="3600080"/>
          </a:xfrm>
          <a:prstGeom prst="rect">
            <a:avLst/>
          </a:prstGeom>
        </p:spPr>
        <p:txBody>
          <a:bodyPr anchor="t" rtlCol="false" tIns="0" lIns="0" bIns="0" rIns="0">
            <a:spAutoFit/>
          </a:bodyPr>
          <a:lstStyle/>
          <a:p>
            <a:pPr algn="l" marL="624776" indent="-312388" lvl="1">
              <a:lnSpc>
                <a:spcPts val="2575"/>
              </a:lnSpc>
              <a:buFont typeface="Arial"/>
              <a:buChar char="•"/>
            </a:pPr>
            <a:r>
              <a:rPr lang="en-US" sz="2893">
                <a:solidFill>
                  <a:srgbClr val="FFFFFF"/>
                </a:solidFill>
                <a:latin typeface="Gruppo"/>
                <a:ea typeface="Gruppo"/>
                <a:cs typeface="Gruppo"/>
                <a:sym typeface="Gruppo"/>
              </a:rPr>
              <a:t>IOT-based climate sensors (weather forecasting)</a:t>
            </a:r>
          </a:p>
          <a:p>
            <a:pPr algn="l">
              <a:lnSpc>
                <a:spcPts val="2575"/>
              </a:lnSpc>
            </a:pPr>
          </a:p>
          <a:p>
            <a:pPr algn="l" marL="624776" indent="-312388" lvl="1">
              <a:lnSpc>
                <a:spcPts val="2575"/>
              </a:lnSpc>
              <a:buFont typeface="Arial"/>
              <a:buChar char="•"/>
            </a:pPr>
            <a:r>
              <a:rPr lang="en-US" sz="2893">
                <a:solidFill>
                  <a:srgbClr val="FFFFFF"/>
                </a:solidFill>
                <a:latin typeface="Gruppo"/>
                <a:ea typeface="Gruppo"/>
                <a:cs typeface="Gruppo"/>
                <a:sym typeface="Gruppo"/>
              </a:rPr>
              <a:t>AI-powered land mapping drones</a:t>
            </a:r>
          </a:p>
          <a:p>
            <a:pPr algn="l">
              <a:lnSpc>
                <a:spcPts val="2575"/>
              </a:lnSpc>
            </a:pPr>
          </a:p>
          <a:p>
            <a:pPr algn="l" marL="624776" indent="-312388" lvl="1">
              <a:lnSpc>
                <a:spcPts val="2575"/>
              </a:lnSpc>
              <a:buFont typeface="Arial"/>
              <a:buChar char="•"/>
            </a:pPr>
            <a:r>
              <a:rPr lang="en-US" sz="2893">
                <a:solidFill>
                  <a:srgbClr val="FFFFFF"/>
                </a:solidFill>
                <a:latin typeface="Gruppo"/>
                <a:ea typeface="Gruppo"/>
                <a:cs typeface="Gruppo"/>
                <a:sym typeface="Gruppo"/>
              </a:rPr>
              <a:t>Urban simulation models</a:t>
            </a:r>
          </a:p>
          <a:p>
            <a:pPr algn="l">
              <a:lnSpc>
                <a:spcPts val="2575"/>
              </a:lnSpc>
            </a:pPr>
          </a:p>
          <a:p>
            <a:pPr algn="l" marL="624776" indent="-312388" lvl="1">
              <a:lnSpc>
                <a:spcPts val="2575"/>
              </a:lnSpc>
              <a:buFont typeface="Arial"/>
              <a:buChar char="•"/>
            </a:pPr>
            <a:r>
              <a:rPr lang="en-US" sz="2893">
                <a:solidFill>
                  <a:srgbClr val="FFFFFF"/>
                </a:solidFill>
                <a:latin typeface="Gruppo"/>
                <a:ea typeface="Gruppo"/>
                <a:cs typeface="Gruppo"/>
                <a:sym typeface="Gruppo"/>
              </a:rPr>
              <a:t>Blockchain - land records (tamper-proof)</a:t>
            </a:r>
          </a:p>
          <a:p>
            <a:pPr algn="l">
              <a:lnSpc>
                <a:spcPts val="2575"/>
              </a:lnSpc>
            </a:pPr>
          </a:p>
          <a:p>
            <a:pPr algn="l" marL="624776" indent="-312388" lvl="1">
              <a:lnSpc>
                <a:spcPts val="2575"/>
              </a:lnSpc>
              <a:buFont typeface="Arial"/>
              <a:buChar char="•"/>
            </a:pPr>
            <a:r>
              <a:rPr lang="en-US" sz="2893">
                <a:solidFill>
                  <a:srgbClr val="FFFFFF"/>
                </a:solidFill>
                <a:latin typeface="Gruppo"/>
                <a:ea typeface="Gruppo"/>
                <a:cs typeface="Gruppo"/>
                <a:sym typeface="Gruppo"/>
              </a:rPr>
              <a:t>Autonomous drones - mountainous areas</a:t>
            </a:r>
          </a:p>
          <a:p>
            <a:pPr algn="l">
              <a:lnSpc>
                <a:spcPts val="2575"/>
              </a:lnSpc>
            </a:pPr>
          </a:p>
          <a:p>
            <a:pPr algn="l" marL="624776" indent="-312388" lvl="1">
              <a:lnSpc>
                <a:spcPts val="2575"/>
              </a:lnSpc>
              <a:buFont typeface="Arial"/>
              <a:buChar char="•"/>
            </a:pPr>
            <a:r>
              <a:rPr lang="en-US" sz="2893">
                <a:solidFill>
                  <a:srgbClr val="FFFFFF"/>
                </a:solidFill>
                <a:latin typeface="Gruppo"/>
                <a:ea typeface="Gruppo"/>
                <a:cs typeface="Gruppo"/>
                <a:sym typeface="Gruppo"/>
              </a:rPr>
              <a:t>Robotic urban maintenance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006462" y="2345931"/>
            <a:ext cx="3598971" cy="5754169"/>
          </a:xfrm>
          <a:custGeom>
            <a:avLst/>
            <a:gdLst/>
            <a:ahLst/>
            <a:cxnLst/>
            <a:rect r="r" b="b" t="t" l="l"/>
            <a:pathLst>
              <a:path h="5754169" w="3598971">
                <a:moveTo>
                  <a:pt x="0" y="0"/>
                </a:moveTo>
                <a:lnTo>
                  <a:pt x="3598971" y="0"/>
                </a:lnTo>
                <a:lnTo>
                  <a:pt x="3598971" y="5754169"/>
                </a:lnTo>
                <a:lnTo>
                  <a:pt x="0" y="57541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655994" y="1165379"/>
            <a:ext cx="3001509"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8" id="8"/>
          <p:cNvSpPr txBox="true"/>
          <p:nvPr/>
        </p:nvSpPr>
        <p:spPr>
          <a:xfrm rot="0">
            <a:off x="1776071" y="2789195"/>
            <a:ext cx="8134270" cy="863267"/>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CONCLUSION</a:t>
            </a:r>
          </a:p>
        </p:txBody>
      </p:sp>
      <p:sp>
        <p:nvSpPr>
          <p:cNvPr name="TextBox 9" id="9"/>
          <p:cNvSpPr txBox="true"/>
          <p:nvPr/>
        </p:nvSpPr>
        <p:spPr>
          <a:xfrm rot="0">
            <a:off x="1345940" y="4593401"/>
            <a:ext cx="10745263" cy="3448641"/>
          </a:xfrm>
          <a:prstGeom prst="rect">
            <a:avLst/>
          </a:prstGeom>
        </p:spPr>
        <p:txBody>
          <a:bodyPr anchor="t" rtlCol="false" tIns="0" lIns="0" bIns="0" rIns="0">
            <a:spAutoFit/>
          </a:bodyPr>
          <a:lstStyle/>
          <a:p>
            <a:pPr algn="l">
              <a:lnSpc>
                <a:spcPts val="3416"/>
              </a:lnSpc>
            </a:pPr>
            <a:r>
              <a:rPr lang="en-US" sz="3163">
                <a:solidFill>
                  <a:srgbClr val="FFFFFF"/>
                </a:solidFill>
                <a:latin typeface="Gruppo"/>
                <a:ea typeface="Gruppo"/>
                <a:cs typeface="Gruppo"/>
                <a:sym typeface="Gruppo"/>
              </a:rPr>
              <a:t>Our AI-driven solution enables real-time monitoring of urban expansion and desertification in Oman using deep learning, satellite imagery, and GIS. It empowers planners with data-driven insights for sustainable development. The project can scale to other regions, integrate live data, and support climate adaptation, ensuring a balance between growth and environmental preservation.</a:t>
            </a:r>
          </a:p>
          <a:p>
            <a:pPr algn="l">
              <a:lnSpc>
                <a:spcPts val="3416"/>
              </a:lnSpc>
              <a:spcBef>
                <a:spcPct val="0"/>
              </a:spcBef>
            </a:pPr>
          </a:p>
        </p:txBody>
      </p:sp>
      <p:grpSp>
        <p:nvGrpSpPr>
          <p:cNvPr name="Group 10" id="10"/>
          <p:cNvGrpSpPr>
            <a:grpSpLocks noChangeAspect="true"/>
          </p:cNvGrpSpPr>
          <p:nvPr/>
        </p:nvGrpSpPr>
        <p:grpSpPr>
          <a:xfrm rot="0">
            <a:off x="12873687" y="3291828"/>
            <a:ext cx="3965809" cy="3965809"/>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8492" t="0" r="-38492"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655994" y="1165379"/>
            <a:ext cx="2980987"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7" id="7"/>
          <p:cNvSpPr txBox="true"/>
          <p:nvPr/>
        </p:nvSpPr>
        <p:spPr>
          <a:xfrm rot="0">
            <a:off x="3818141" y="3648280"/>
            <a:ext cx="11183517" cy="1495220"/>
          </a:xfrm>
          <a:prstGeom prst="rect">
            <a:avLst/>
          </a:prstGeom>
        </p:spPr>
        <p:txBody>
          <a:bodyPr anchor="t" rtlCol="false" tIns="0" lIns="0" bIns="0" rIns="0">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
        <p:nvSpPr>
          <p:cNvPr name="TextBox 8" id="8"/>
          <p:cNvSpPr txBox="true"/>
          <p:nvPr/>
        </p:nvSpPr>
        <p:spPr>
          <a:xfrm rot="0">
            <a:off x="3818141" y="5623010"/>
            <a:ext cx="10916976" cy="756707"/>
          </a:xfrm>
          <a:prstGeom prst="rect">
            <a:avLst/>
          </a:prstGeom>
        </p:spPr>
        <p:txBody>
          <a:bodyPr anchor="t" rtlCol="false" tIns="0" lIns="0" bIns="0" rIns="0">
            <a:spAutoFit/>
          </a:bodyPr>
          <a:lstStyle/>
          <a:p>
            <a:pPr algn="ctr">
              <a:lnSpc>
                <a:spcPts val="2999"/>
              </a:lnSpc>
              <a:spcBef>
                <a:spcPct val="0"/>
              </a:spcBef>
            </a:pPr>
            <a:r>
              <a:rPr lang="en-US" sz="2777">
                <a:solidFill>
                  <a:srgbClr val="FFFFFF"/>
                </a:solidFill>
                <a:latin typeface="Raleway"/>
                <a:ea typeface="Raleway"/>
                <a:cs typeface="Raleway"/>
                <a:sym typeface="Raleway"/>
              </a:rPr>
              <a:t>As we look to the future, these technologies will play a crucial role in shaping a better world for generations to come.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2174236" y="3656554"/>
            <a:ext cx="2441114" cy="2441114"/>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23" t="0" r="223" b="-33332"/>
              </a:stretch>
            </a:blipFill>
          </p:spPr>
        </p:sp>
      </p:grpSp>
      <p:grpSp>
        <p:nvGrpSpPr>
          <p:cNvPr name="Group 10" id="10"/>
          <p:cNvGrpSpPr>
            <a:grpSpLocks noChangeAspect="true"/>
          </p:cNvGrpSpPr>
          <p:nvPr/>
        </p:nvGrpSpPr>
        <p:grpSpPr>
          <a:xfrm rot="0">
            <a:off x="5802401" y="3656554"/>
            <a:ext cx="2623388" cy="2623388"/>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8652" t="-31501" r="-1978" b="-16666"/>
              </a:stretch>
            </a:blipFill>
          </p:spPr>
        </p:sp>
      </p:grpSp>
      <p:grpSp>
        <p:nvGrpSpPr>
          <p:cNvPr name="Group 14" id="14"/>
          <p:cNvGrpSpPr>
            <a:grpSpLocks noChangeAspect="true"/>
          </p:cNvGrpSpPr>
          <p:nvPr/>
        </p:nvGrpSpPr>
        <p:grpSpPr>
          <a:xfrm rot="0">
            <a:off x="9671064" y="3656554"/>
            <a:ext cx="2441114" cy="2441114"/>
            <a:chOff x="0" y="0"/>
            <a:chExt cx="14840029" cy="14840029"/>
          </a:xfrm>
        </p:grpSpPr>
        <p:sp>
          <p:nvSpPr>
            <p:cNvPr name="Freeform 15" id="1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name="Freeform 16" id="1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name="Freeform 17" id="1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8220" t="-58264" r="-15455" b="-43518"/>
              </a:stretch>
            </a:blipFill>
          </p:spPr>
        </p:sp>
      </p:grpSp>
      <p:grpSp>
        <p:nvGrpSpPr>
          <p:cNvPr name="Group 18" id="18"/>
          <p:cNvGrpSpPr>
            <a:grpSpLocks noChangeAspect="true"/>
          </p:cNvGrpSpPr>
          <p:nvPr/>
        </p:nvGrpSpPr>
        <p:grpSpPr>
          <a:xfrm rot="0">
            <a:off x="13330305" y="3656554"/>
            <a:ext cx="2441114" cy="2441114"/>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23" t="-5635" r="223" b="-5635"/>
              </a:stretch>
            </a:blipFill>
          </p:spPr>
        </p:sp>
      </p:grpSp>
      <p:sp>
        <p:nvSpPr>
          <p:cNvPr name="Freeform 22" id="22"/>
          <p:cNvSpPr/>
          <p:nvPr/>
        </p:nvSpPr>
        <p:spPr>
          <a:xfrm flipH="false" flipV="false" rot="0">
            <a:off x="13782772" y="8599465"/>
            <a:ext cx="3434911" cy="830104"/>
          </a:xfrm>
          <a:custGeom>
            <a:avLst/>
            <a:gdLst/>
            <a:ahLst/>
            <a:cxnLst/>
            <a:rect r="r" b="b" t="t" l="l"/>
            <a:pathLst>
              <a:path h="830104" w="3434911">
                <a:moveTo>
                  <a:pt x="0" y="0"/>
                </a:moveTo>
                <a:lnTo>
                  <a:pt x="3434911" y="0"/>
                </a:lnTo>
                <a:lnTo>
                  <a:pt x="3434911" y="830103"/>
                </a:lnTo>
                <a:lnTo>
                  <a:pt x="0" y="830103"/>
                </a:lnTo>
                <a:lnTo>
                  <a:pt x="0" y="0"/>
                </a:lnTo>
                <a:close/>
              </a:path>
            </a:pathLst>
          </a:custGeom>
          <a:blipFill>
            <a:blip r:embed="rId12"/>
            <a:stretch>
              <a:fillRect l="0" t="0" r="0" b="0"/>
            </a:stretch>
          </a:blipFill>
        </p:spPr>
      </p:sp>
      <p:sp>
        <p:nvSpPr>
          <p:cNvPr name="TextBox 23" id="23"/>
          <p:cNvSpPr txBox="true"/>
          <p:nvPr/>
        </p:nvSpPr>
        <p:spPr>
          <a:xfrm rot="0">
            <a:off x="1776071" y="6650118"/>
            <a:ext cx="3239383" cy="756707"/>
          </a:xfrm>
          <a:prstGeom prst="rect">
            <a:avLst/>
          </a:prstGeom>
        </p:spPr>
        <p:txBody>
          <a:bodyPr anchor="t" rtlCol="false" tIns="0" lIns="0" bIns="0" rIns="0">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FATHIMA HASNA ZAINULABDEEN</a:t>
            </a:r>
          </a:p>
        </p:txBody>
      </p:sp>
      <p:sp>
        <p:nvSpPr>
          <p:cNvPr name="TextBox 24" id="24"/>
          <p:cNvSpPr txBox="true"/>
          <p:nvPr/>
        </p:nvSpPr>
        <p:spPr>
          <a:xfrm rot="0">
            <a:off x="5496243" y="6671284"/>
            <a:ext cx="3239383" cy="756707"/>
          </a:xfrm>
          <a:prstGeom prst="rect">
            <a:avLst/>
          </a:prstGeom>
        </p:spPr>
        <p:txBody>
          <a:bodyPr anchor="t" rtlCol="false" tIns="0" lIns="0" bIns="0" rIns="0">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FAYZA AZMIN ISHRA</a:t>
            </a:r>
          </a:p>
        </p:txBody>
      </p:sp>
      <p:sp>
        <p:nvSpPr>
          <p:cNvPr name="TextBox 25" id="25"/>
          <p:cNvSpPr txBox="true"/>
          <p:nvPr/>
        </p:nvSpPr>
        <p:spPr>
          <a:xfrm rot="0">
            <a:off x="9271929" y="6650118"/>
            <a:ext cx="3239383" cy="756707"/>
          </a:xfrm>
          <a:prstGeom prst="rect">
            <a:avLst/>
          </a:prstGeom>
        </p:spPr>
        <p:txBody>
          <a:bodyPr anchor="t" rtlCol="false" tIns="0" lIns="0" bIns="0" rIns="0">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MEGHA JAYAMOHAN</a:t>
            </a:r>
          </a:p>
        </p:txBody>
      </p:sp>
      <p:sp>
        <p:nvSpPr>
          <p:cNvPr name="TextBox 26" id="26"/>
          <p:cNvSpPr txBox="true"/>
          <p:nvPr/>
        </p:nvSpPr>
        <p:spPr>
          <a:xfrm rot="0">
            <a:off x="13047615" y="6650118"/>
            <a:ext cx="3239383" cy="385232"/>
          </a:xfrm>
          <a:prstGeom prst="rect">
            <a:avLst/>
          </a:prstGeom>
        </p:spPr>
        <p:txBody>
          <a:bodyPr anchor="t" rtlCol="false" tIns="0" lIns="0" bIns="0" rIns="0">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NISHPA DAS</a:t>
            </a:r>
          </a:p>
        </p:txBody>
      </p:sp>
      <p:sp>
        <p:nvSpPr>
          <p:cNvPr name="TextBox 27" id="27"/>
          <p:cNvSpPr txBox="true"/>
          <p:nvPr/>
        </p:nvSpPr>
        <p:spPr>
          <a:xfrm rot="0">
            <a:off x="2655994" y="1165379"/>
            <a:ext cx="3239383"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28" id="28"/>
          <p:cNvSpPr txBox="true"/>
          <p:nvPr/>
        </p:nvSpPr>
        <p:spPr>
          <a:xfrm rot="0">
            <a:off x="1028700" y="2030080"/>
            <a:ext cx="1561419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DIGITAL DREAMWEAVERS -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655994" y="1165379"/>
            <a:ext cx="2930304"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7" id="7"/>
          <p:cNvSpPr txBox="true"/>
          <p:nvPr/>
        </p:nvSpPr>
        <p:spPr>
          <a:xfrm rot="0">
            <a:off x="1365214" y="2687984"/>
            <a:ext cx="10320804" cy="860801"/>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PROBLEM STATEMENT</a:t>
            </a:r>
          </a:p>
        </p:txBody>
      </p:sp>
      <p:sp>
        <p:nvSpPr>
          <p:cNvPr name="TextBox 8" id="8"/>
          <p:cNvSpPr txBox="true"/>
          <p:nvPr/>
        </p:nvSpPr>
        <p:spPr>
          <a:xfrm rot="0">
            <a:off x="1365214" y="4264529"/>
            <a:ext cx="9747126" cy="3735981"/>
          </a:xfrm>
          <a:prstGeom prst="rect">
            <a:avLst/>
          </a:prstGeom>
        </p:spPr>
        <p:txBody>
          <a:bodyPr anchor="t" rtlCol="false" tIns="0" lIns="0" bIns="0" rIns="0">
            <a:spAutoFit/>
          </a:bodyPr>
          <a:lstStyle/>
          <a:p>
            <a:pPr algn="l">
              <a:lnSpc>
                <a:spcPts val="3319"/>
              </a:lnSpc>
              <a:spcBef>
                <a:spcPct val="0"/>
              </a:spcBef>
            </a:pPr>
            <a:r>
              <a:rPr lang="en-US" sz="3073">
                <a:solidFill>
                  <a:srgbClr val="FFFFFF"/>
                </a:solidFill>
                <a:latin typeface="Gruppo"/>
                <a:ea typeface="Gruppo"/>
                <a:cs typeface="Gruppo"/>
                <a:sym typeface="Gruppo"/>
              </a:rPr>
              <a:t>Rapid urbanization in Oman is causing land degradation and environmental harm. Traditional methods are inefficient. There is a need for the preservation of biodiversity and practice sustainable development. This project uses AI and deep learning to analyze real-time satellite and drone images, enabling policymakers to track urban growth, assess deserted areas, and plan sustainable cities with automated, data-driven solutions.</a:t>
            </a:r>
          </a:p>
        </p:txBody>
      </p:sp>
      <p:sp>
        <p:nvSpPr>
          <p:cNvPr name="Freeform 9" id="9"/>
          <p:cNvSpPr/>
          <p:nvPr/>
        </p:nvSpPr>
        <p:spPr>
          <a:xfrm flipH="false" flipV="false" rot="0">
            <a:off x="11898880" y="2726084"/>
            <a:ext cx="5521762" cy="5624174"/>
          </a:xfrm>
          <a:custGeom>
            <a:avLst/>
            <a:gdLst/>
            <a:ahLst/>
            <a:cxnLst/>
            <a:rect r="r" b="b" t="t" l="l"/>
            <a:pathLst>
              <a:path h="5624174" w="5521762">
                <a:moveTo>
                  <a:pt x="0" y="0"/>
                </a:moveTo>
                <a:lnTo>
                  <a:pt x="5521762" y="0"/>
                </a:lnTo>
                <a:lnTo>
                  <a:pt x="5521762" y="5624174"/>
                </a:lnTo>
                <a:lnTo>
                  <a:pt x="0" y="5624174"/>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083101" y="5780629"/>
            <a:ext cx="984533" cy="1566814"/>
          </a:xfrm>
          <a:custGeom>
            <a:avLst/>
            <a:gdLst/>
            <a:ahLst/>
            <a:cxnLst/>
            <a:rect r="r" b="b" t="t" l="l"/>
            <a:pathLst>
              <a:path h="1566814" w="984533">
                <a:moveTo>
                  <a:pt x="0" y="0"/>
                </a:moveTo>
                <a:lnTo>
                  <a:pt x="984533" y="0"/>
                </a:lnTo>
                <a:lnTo>
                  <a:pt x="984533" y="1566814"/>
                </a:lnTo>
                <a:lnTo>
                  <a:pt x="0" y="15668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162011" y="2679478"/>
            <a:ext cx="695887" cy="776443"/>
          </a:xfrm>
          <a:custGeom>
            <a:avLst/>
            <a:gdLst/>
            <a:ahLst/>
            <a:cxnLst/>
            <a:rect r="r" b="b" t="t" l="l"/>
            <a:pathLst>
              <a:path h="776443" w="695887">
                <a:moveTo>
                  <a:pt x="0" y="0"/>
                </a:moveTo>
                <a:lnTo>
                  <a:pt x="695886" y="0"/>
                </a:lnTo>
                <a:lnTo>
                  <a:pt x="695886" y="776443"/>
                </a:lnTo>
                <a:lnTo>
                  <a:pt x="0" y="776443"/>
                </a:lnTo>
                <a:lnTo>
                  <a:pt x="0" y="0"/>
                </a:lnTo>
                <a:close/>
              </a:path>
            </a:pathLst>
          </a:custGeom>
          <a:blipFill>
            <a:blip r:embed="rId10"/>
            <a:stretch>
              <a:fillRect l="0" t="0" r="0" b="0"/>
            </a:stretch>
          </a:blipFill>
        </p:spPr>
      </p:sp>
      <p:sp>
        <p:nvSpPr>
          <p:cNvPr name="Freeform 8" id="8"/>
          <p:cNvSpPr/>
          <p:nvPr/>
        </p:nvSpPr>
        <p:spPr>
          <a:xfrm flipH="false" flipV="false" rot="0">
            <a:off x="8458159" y="2679478"/>
            <a:ext cx="732211" cy="816972"/>
          </a:xfrm>
          <a:custGeom>
            <a:avLst/>
            <a:gdLst/>
            <a:ahLst/>
            <a:cxnLst/>
            <a:rect r="r" b="b" t="t" l="l"/>
            <a:pathLst>
              <a:path h="816972" w="732211">
                <a:moveTo>
                  <a:pt x="0" y="0"/>
                </a:moveTo>
                <a:lnTo>
                  <a:pt x="732211" y="0"/>
                </a:lnTo>
                <a:lnTo>
                  <a:pt x="732211" y="816972"/>
                </a:lnTo>
                <a:lnTo>
                  <a:pt x="0" y="816972"/>
                </a:lnTo>
                <a:lnTo>
                  <a:pt x="0" y="0"/>
                </a:lnTo>
                <a:close/>
              </a:path>
            </a:pathLst>
          </a:custGeom>
          <a:blipFill>
            <a:blip r:embed="rId10"/>
            <a:stretch>
              <a:fillRect l="0" t="0" r="0" b="0"/>
            </a:stretch>
          </a:blipFill>
        </p:spPr>
      </p:sp>
      <p:sp>
        <p:nvSpPr>
          <p:cNvPr name="Freeform 9" id="9"/>
          <p:cNvSpPr/>
          <p:nvPr/>
        </p:nvSpPr>
        <p:spPr>
          <a:xfrm flipH="false" flipV="false" rot="0">
            <a:off x="6568808" y="4348488"/>
            <a:ext cx="2013117" cy="2562997"/>
          </a:xfrm>
          <a:custGeom>
            <a:avLst/>
            <a:gdLst/>
            <a:ahLst/>
            <a:cxnLst/>
            <a:rect r="r" b="b" t="t" l="l"/>
            <a:pathLst>
              <a:path h="2562997" w="2013117">
                <a:moveTo>
                  <a:pt x="0" y="0"/>
                </a:moveTo>
                <a:lnTo>
                  <a:pt x="2013118" y="0"/>
                </a:lnTo>
                <a:lnTo>
                  <a:pt x="2013118" y="2562997"/>
                </a:lnTo>
                <a:lnTo>
                  <a:pt x="0" y="2562997"/>
                </a:lnTo>
                <a:lnTo>
                  <a:pt x="0" y="0"/>
                </a:lnTo>
                <a:close/>
              </a:path>
            </a:pathLst>
          </a:custGeom>
          <a:blipFill>
            <a:blip r:embed="rId11">
              <a:alphaModFix amt="57000"/>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2204744" y="3977508"/>
            <a:ext cx="3693920" cy="2068595"/>
          </a:xfrm>
          <a:custGeom>
            <a:avLst/>
            <a:gdLst/>
            <a:ahLst/>
            <a:cxnLst/>
            <a:rect r="r" b="b" t="t" l="l"/>
            <a:pathLst>
              <a:path h="2068595" w="3693920">
                <a:moveTo>
                  <a:pt x="0" y="0"/>
                </a:moveTo>
                <a:lnTo>
                  <a:pt x="3693920" y="0"/>
                </a:lnTo>
                <a:lnTo>
                  <a:pt x="3693920" y="2068595"/>
                </a:lnTo>
                <a:lnTo>
                  <a:pt x="0" y="2068595"/>
                </a:lnTo>
                <a:lnTo>
                  <a:pt x="0" y="0"/>
                </a:lnTo>
                <a:close/>
              </a:path>
            </a:pathLst>
          </a:custGeom>
          <a:blipFill>
            <a:blip r:embed="rId13"/>
            <a:stretch>
              <a:fillRect l="0" t="0" r="0" b="0"/>
            </a:stretch>
          </a:blipFill>
        </p:spPr>
      </p:sp>
      <p:sp>
        <p:nvSpPr>
          <p:cNvPr name="Freeform 11" id="11"/>
          <p:cNvSpPr/>
          <p:nvPr/>
        </p:nvSpPr>
        <p:spPr>
          <a:xfrm flipH="false" flipV="false" rot="0">
            <a:off x="2204744" y="6274703"/>
            <a:ext cx="3693920" cy="2520305"/>
          </a:xfrm>
          <a:custGeom>
            <a:avLst/>
            <a:gdLst/>
            <a:ahLst/>
            <a:cxnLst/>
            <a:rect r="r" b="b" t="t" l="l"/>
            <a:pathLst>
              <a:path h="2520305" w="3693920">
                <a:moveTo>
                  <a:pt x="0" y="0"/>
                </a:moveTo>
                <a:lnTo>
                  <a:pt x="3693920" y="0"/>
                </a:lnTo>
                <a:lnTo>
                  <a:pt x="3693920" y="2520306"/>
                </a:lnTo>
                <a:lnTo>
                  <a:pt x="0" y="2520306"/>
                </a:lnTo>
                <a:lnTo>
                  <a:pt x="0" y="0"/>
                </a:lnTo>
                <a:close/>
              </a:path>
            </a:pathLst>
          </a:custGeom>
          <a:blipFill>
            <a:blip r:embed="rId14"/>
            <a:stretch>
              <a:fillRect l="0" t="-26083" r="0" b="-20482"/>
            </a:stretch>
          </a:blipFill>
        </p:spPr>
      </p:sp>
      <p:sp>
        <p:nvSpPr>
          <p:cNvPr name="TextBox 12" id="12"/>
          <p:cNvSpPr txBox="true"/>
          <p:nvPr/>
        </p:nvSpPr>
        <p:spPr>
          <a:xfrm rot="0">
            <a:off x="2655994" y="1165379"/>
            <a:ext cx="2791421"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13" id="13"/>
          <p:cNvSpPr txBox="true"/>
          <p:nvPr/>
        </p:nvSpPr>
        <p:spPr>
          <a:xfrm rot="0">
            <a:off x="2096846" y="1839342"/>
            <a:ext cx="3909716" cy="722441"/>
          </a:xfrm>
          <a:prstGeom prst="rect">
            <a:avLst/>
          </a:prstGeom>
        </p:spPr>
        <p:txBody>
          <a:bodyPr anchor="t" rtlCol="false" tIns="0" lIns="0" bIns="0" rIns="0">
            <a:spAutoFit/>
          </a:bodyPr>
          <a:lstStyle/>
          <a:p>
            <a:pPr algn="l">
              <a:lnSpc>
                <a:spcPts val="5785"/>
              </a:lnSpc>
            </a:pPr>
            <a:r>
              <a:rPr lang="en-US" sz="4591">
                <a:solidFill>
                  <a:srgbClr val="FFFFFF"/>
                </a:solidFill>
                <a:latin typeface="HK Modular"/>
                <a:ea typeface="HK Modular"/>
                <a:cs typeface="HK Modular"/>
                <a:sym typeface="HK Modular"/>
              </a:rPr>
              <a:t>DATASET </a:t>
            </a:r>
          </a:p>
        </p:txBody>
      </p:sp>
      <p:sp>
        <p:nvSpPr>
          <p:cNvPr name="TextBox 14" id="14"/>
          <p:cNvSpPr txBox="true"/>
          <p:nvPr/>
        </p:nvSpPr>
        <p:spPr>
          <a:xfrm rot="0">
            <a:off x="3108244" y="2877887"/>
            <a:ext cx="2339170" cy="337149"/>
          </a:xfrm>
          <a:prstGeom prst="rect">
            <a:avLst/>
          </a:prstGeom>
        </p:spPr>
        <p:txBody>
          <a:bodyPr anchor="t" rtlCol="false" tIns="0" lIns="0" bIns="0" rIns="0">
            <a:spAutoFit/>
          </a:bodyPr>
          <a:lstStyle/>
          <a:p>
            <a:pPr algn="l">
              <a:lnSpc>
                <a:spcPts val="2513"/>
              </a:lnSpc>
              <a:spcBef>
                <a:spcPct val="0"/>
              </a:spcBef>
            </a:pPr>
            <a:r>
              <a:rPr lang="en-US" b="true" sz="2327">
                <a:solidFill>
                  <a:srgbClr val="FFFFFF"/>
                </a:solidFill>
                <a:latin typeface="Raleway Bold"/>
                <a:ea typeface="Raleway Bold"/>
                <a:cs typeface="Raleway Bold"/>
                <a:sym typeface="Raleway Bold"/>
              </a:rPr>
              <a:t>Dataset Used:</a:t>
            </a:r>
          </a:p>
        </p:txBody>
      </p:sp>
      <p:sp>
        <p:nvSpPr>
          <p:cNvPr name="TextBox 15" id="15"/>
          <p:cNvSpPr txBox="true"/>
          <p:nvPr/>
        </p:nvSpPr>
        <p:spPr>
          <a:xfrm rot="0">
            <a:off x="2352769" y="2858655"/>
            <a:ext cx="352139" cy="309008"/>
          </a:xfrm>
          <a:prstGeom prst="rect">
            <a:avLst/>
          </a:prstGeom>
        </p:spPr>
        <p:txBody>
          <a:bodyPr anchor="t" rtlCol="false" tIns="0" lIns="0" bIns="0" rIns="0">
            <a:spAutoFit/>
          </a:bodyPr>
          <a:lstStyle/>
          <a:p>
            <a:pPr algn="ctr">
              <a:lnSpc>
                <a:spcPts val="2330"/>
              </a:lnSpc>
              <a:spcBef>
                <a:spcPct val="0"/>
              </a:spcBef>
            </a:pPr>
            <a:r>
              <a:rPr lang="en-US" b="true" sz="2157">
                <a:solidFill>
                  <a:srgbClr val="FFFFFF"/>
                </a:solidFill>
                <a:latin typeface="Raleway Bold"/>
                <a:ea typeface="Raleway Bold"/>
                <a:cs typeface="Raleway Bold"/>
                <a:sym typeface="Raleway Bold"/>
              </a:rPr>
              <a:t>1.</a:t>
            </a:r>
          </a:p>
        </p:txBody>
      </p:sp>
      <p:sp>
        <p:nvSpPr>
          <p:cNvPr name="TextBox 16" id="16"/>
          <p:cNvSpPr txBox="true"/>
          <p:nvPr/>
        </p:nvSpPr>
        <p:spPr>
          <a:xfrm rot="0">
            <a:off x="9453784" y="2897271"/>
            <a:ext cx="7299414" cy="345720"/>
          </a:xfrm>
          <a:prstGeom prst="rect">
            <a:avLst/>
          </a:prstGeom>
        </p:spPr>
        <p:txBody>
          <a:bodyPr anchor="t" rtlCol="false" tIns="0" lIns="0" bIns="0" rIns="0">
            <a:spAutoFit/>
          </a:bodyPr>
          <a:lstStyle/>
          <a:p>
            <a:pPr algn="l">
              <a:lnSpc>
                <a:spcPts val="2644"/>
              </a:lnSpc>
              <a:spcBef>
                <a:spcPct val="0"/>
              </a:spcBef>
            </a:pPr>
            <a:r>
              <a:rPr lang="en-US" b="true" sz="2448">
                <a:solidFill>
                  <a:srgbClr val="FFFFFF"/>
                </a:solidFill>
                <a:latin typeface="Raleway Bold"/>
                <a:ea typeface="Raleway Bold"/>
                <a:cs typeface="Raleway Bold"/>
                <a:sym typeface="Raleway Bold"/>
              </a:rPr>
              <a:t>AI Model - CNN (Convolutional Neural  Network)</a:t>
            </a:r>
          </a:p>
        </p:txBody>
      </p:sp>
      <p:sp>
        <p:nvSpPr>
          <p:cNvPr name="TextBox 17" id="17"/>
          <p:cNvSpPr txBox="true"/>
          <p:nvPr/>
        </p:nvSpPr>
        <p:spPr>
          <a:xfrm rot="0">
            <a:off x="9190370" y="4133255"/>
            <a:ext cx="8629379" cy="2410783"/>
          </a:xfrm>
          <a:prstGeom prst="rect">
            <a:avLst/>
          </a:prstGeom>
        </p:spPr>
        <p:txBody>
          <a:bodyPr anchor="t" rtlCol="false" tIns="0" lIns="0" bIns="0" rIns="0">
            <a:spAutoFit/>
          </a:bodyPr>
          <a:lstStyle/>
          <a:p>
            <a:pPr algn="l">
              <a:lnSpc>
                <a:spcPts val="2747"/>
              </a:lnSpc>
            </a:pPr>
            <a:r>
              <a:rPr lang="en-US" sz="2543">
                <a:solidFill>
                  <a:srgbClr val="FFFFFF"/>
                </a:solidFill>
                <a:latin typeface="Raleway"/>
                <a:ea typeface="Raleway"/>
                <a:cs typeface="Raleway"/>
                <a:sym typeface="Raleway"/>
              </a:rPr>
              <a:t> Specializes in image recognition and classification </a:t>
            </a:r>
          </a:p>
          <a:p>
            <a:pPr algn="l" marL="549246" indent="-274623" lvl="1">
              <a:lnSpc>
                <a:spcPts val="2747"/>
              </a:lnSpc>
              <a:buFont typeface="Arial"/>
              <a:buChar char="•"/>
            </a:pPr>
            <a:r>
              <a:rPr lang="en-US" b="true" sz="2543">
                <a:solidFill>
                  <a:srgbClr val="FFFFFF"/>
                </a:solidFill>
                <a:latin typeface="Raleway Bold"/>
                <a:ea typeface="Raleway Bold"/>
                <a:cs typeface="Raleway Bold"/>
                <a:sym typeface="Raleway Bold"/>
              </a:rPr>
              <a:t>Satellite images</a:t>
            </a:r>
            <a:r>
              <a:rPr lang="en-US" sz="2543">
                <a:solidFill>
                  <a:srgbClr val="FFFFFF"/>
                </a:solidFill>
                <a:latin typeface="Raleway"/>
                <a:ea typeface="Raleway"/>
                <a:cs typeface="Raleway"/>
                <a:sym typeface="Raleway"/>
              </a:rPr>
              <a:t> 🛰️ (classifying land as infrastructure vs. natural terrain)</a:t>
            </a:r>
          </a:p>
          <a:p>
            <a:pPr algn="l" marL="549246" indent="-274623" lvl="1">
              <a:lnSpc>
                <a:spcPts val="2747"/>
              </a:lnSpc>
              <a:buFont typeface="Arial"/>
              <a:buChar char="•"/>
            </a:pPr>
            <a:r>
              <a:rPr lang="en-US" sz="2543">
                <a:solidFill>
                  <a:srgbClr val="FFFFFF"/>
                </a:solidFill>
                <a:latin typeface="Raleway"/>
                <a:ea typeface="Raleway"/>
                <a:cs typeface="Raleway"/>
                <a:sym typeface="Raleway"/>
              </a:rPr>
              <a:t> </a:t>
            </a:r>
            <a:r>
              <a:rPr lang="en-US" b="true" sz="2543">
                <a:solidFill>
                  <a:srgbClr val="FFFFFF"/>
                </a:solidFill>
                <a:latin typeface="Raleway Bold"/>
                <a:ea typeface="Raleway Bold"/>
                <a:cs typeface="Raleway Bold"/>
                <a:sym typeface="Raleway Bold"/>
              </a:rPr>
              <a:t>Drone images</a:t>
            </a:r>
            <a:r>
              <a:rPr lang="en-US" sz="2543">
                <a:solidFill>
                  <a:srgbClr val="FFFFFF"/>
                </a:solidFill>
                <a:latin typeface="Raleway"/>
                <a:ea typeface="Raleway"/>
                <a:cs typeface="Raleway"/>
                <a:sym typeface="Raleway"/>
              </a:rPr>
              <a:t> 🚁 (detecting urban expansion in deserts/mountains)</a:t>
            </a:r>
          </a:p>
          <a:p>
            <a:pPr algn="l" marL="549246" indent="-274623" lvl="1">
              <a:lnSpc>
                <a:spcPts val="2747"/>
              </a:lnSpc>
              <a:spcBef>
                <a:spcPct val="0"/>
              </a:spcBef>
              <a:buFont typeface="Arial"/>
              <a:buChar char="•"/>
            </a:pPr>
            <a:r>
              <a:rPr lang="en-US" sz="2543">
                <a:solidFill>
                  <a:srgbClr val="FFFFFF"/>
                </a:solidFill>
                <a:latin typeface="Raleway"/>
                <a:ea typeface="Raleway"/>
                <a:cs typeface="Raleway"/>
                <a:sym typeface="Raleway"/>
              </a:rPr>
              <a:t> </a:t>
            </a:r>
            <a:r>
              <a:rPr lang="en-US" b="true" sz="2543">
                <a:solidFill>
                  <a:srgbClr val="FFFFFF"/>
                </a:solidFill>
                <a:latin typeface="Raleway Bold"/>
                <a:ea typeface="Raleway Bold"/>
                <a:cs typeface="Raleway Bold"/>
                <a:sym typeface="Raleway Bold"/>
              </a:rPr>
              <a:t>Topographical maps</a:t>
            </a:r>
            <a:r>
              <a:rPr lang="en-US" sz="2543">
                <a:solidFill>
                  <a:srgbClr val="FFFFFF"/>
                </a:solidFill>
                <a:latin typeface="Raleway"/>
                <a:ea typeface="Raleway"/>
                <a:cs typeface="Raleway"/>
                <a:sym typeface="Raleway"/>
              </a:rPr>
              <a:t> 🏔️ (predicting land suitability for development)</a:t>
            </a:r>
          </a:p>
        </p:txBody>
      </p:sp>
      <p:sp>
        <p:nvSpPr>
          <p:cNvPr name="TextBox 18" id="18"/>
          <p:cNvSpPr txBox="true"/>
          <p:nvPr/>
        </p:nvSpPr>
        <p:spPr>
          <a:xfrm rot="0">
            <a:off x="8658875" y="2867013"/>
            <a:ext cx="370520" cy="326132"/>
          </a:xfrm>
          <a:prstGeom prst="rect">
            <a:avLst/>
          </a:prstGeom>
        </p:spPr>
        <p:txBody>
          <a:bodyPr anchor="t" rtlCol="false" tIns="0" lIns="0" bIns="0" rIns="0">
            <a:spAutoFit/>
          </a:bodyPr>
          <a:lstStyle/>
          <a:p>
            <a:pPr algn="ctr">
              <a:lnSpc>
                <a:spcPts val="2451"/>
              </a:lnSpc>
              <a:spcBef>
                <a:spcPct val="0"/>
              </a:spcBef>
            </a:pPr>
            <a:r>
              <a:rPr lang="en-US" b="true" sz="2270">
                <a:solidFill>
                  <a:srgbClr val="FFFFFF"/>
                </a:solidFill>
                <a:latin typeface="Raleway Bold"/>
                <a:ea typeface="Raleway Bold"/>
                <a:cs typeface="Raleway Bold"/>
                <a:sym typeface="Raleway Bold"/>
              </a:rPr>
              <a:t>2.</a:t>
            </a:r>
          </a:p>
        </p:txBody>
      </p:sp>
      <p:sp>
        <p:nvSpPr>
          <p:cNvPr name="TextBox 19" id="19"/>
          <p:cNvSpPr txBox="true"/>
          <p:nvPr/>
        </p:nvSpPr>
        <p:spPr>
          <a:xfrm rot="0">
            <a:off x="9323145" y="6917051"/>
            <a:ext cx="9243465" cy="1729403"/>
          </a:xfrm>
          <a:prstGeom prst="rect">
            <a:avLst/>
          </a:prstGeom>
        </p:spPr>
        <p:txBody>
          <a:bodyPr anchor="t" rtlCol="false" tIns="0" lIns="0" bIns="0" rIns="0">
            <a:spAutoFit/>
          </a:bodyPr>
          <a:lstStyle/>
          <a:p>
            <a:pPr algn="l">
              <a:lnSpc>
                <a:spcPts val="2747"/>
              </a:lnSpc>
            </a:pPr>
            <a:r>
              <a:rPr lang="en-US" sz="2543" b="true">
                <a:solidFill>
                  <a:srgbClr val="FFFFFF"/>
                </a:solidFill>
                <a:latin typeface="Raleway Bold"/>
                <a:ea typeface="Raleway Bold"/>
                <a:cs typeface="Raleway Bold"/>
                <a:sym typeface="Raleway Bold"/>
              </a:rPr>
              <a:t>Benefits of a CNN Model:</a:t>
            </a:r>
          </a:p>
          <a:p>
            <a:pPr algn="l" marL="549246" indent="-274623" lvl="1">
              <a:lnSpc>
                <a:spcPts val="2747"/>
              </a:lnSpc>
              <a:buFont typeface="Arial"/>
              <a:buChar char="•"/>
            </a:pPr>
            <a:r>
              <a:rPr lang="en-US" sz="2543">
                <a:solidFill>
                  <a:srgbClr val="FFFFFF"/>
                </a:solidFill>
                <a:latin typeface="Raleway"/>
                <a:ea typeface="Raleway"/>
                <a:cs typeface="Raleway"/>
                <a:sym typeface="Raleway"/>
              </a:rPr>
              <a:t>Feature Extraction</a:t>
            </a:r>
          </a:p>
          <a:p>
            <a:pPr algn="l" marL="549246" indent="-274623" lvl="1">
              <a:lnSpc>
                <a:spcPts val="2747"/>
              </a:lnSpc>
              <a:buFont typeface="Arial"/>
              <a:buChar char="•"/>
            </a:pPr>
            <a:r>
              <a:rPr lang="en-US" sz="2543">
                <a:solidFill>
                  <a:srgbClr val="FFFFFF"/>
                </a:solidFill>
                <a:latin typeface="Raleway"/>
                <a:ea typeface="Raleway"/>
                <a:cs typeface="Raleway"/>
                <a:sym typeface="Raleway"/>
              </a:rPr>
              <a:t>High Accuracy in Image Classification</a:t>
            </a:r>
          </a:p>
          <a:p>
            <a:pPr algn="l" marL="549246" indent="-274623" lvl="1">
              <a:lnSpc>
                <a:spcPts val="2747"/>
              </a:lnSpc>
              <a:buFont typeface="Arial"/>
              <a:buChar char="•"/>
            </a:pPr>
            <a:r>
              <a:rPr lang="en-US" sz="2543">
                <a:solidFill>
                  <a:srgbClr val="FFFFFF"/>
                </a:solidFill>
                <a:latin typeface="Raleway"/>
                <a:ea typeface="Raleway"/>
                <a:cs typeface="Raleway"/>
                <a:sym typeface="Raleway"/>
              </a:rPr>
              <a:t>Scalability</a:t>
            </a:r>
          </a:p>
          <a:p>
            <a:pPr algn="l" marL="549246" indent="-274623" lvl="1">
              <a:lnSpc>
                <a:spcPts val="2747"/>
              </a:lnSpc>
              <a:spcBef>
                <a:spcPct val="0"/>
              </a:spcBef>
              <a:buFont typeface="Arial"/>
              <a:buChar char="•"/>
            </a:pPr>
            <a:r>
              <a:rPr lang="en-US" sz="2543">
                <a:solidFill>
                  <a:srgbClr val="FFFFFF"/>
                </a:solidFill>
                <a:latin typeface="Raleway"/>
                <a:ea typeface="Raleway"/>
                <a:cs typeface="Raleway"/>
                <a:sym typeface="Raleway"/>
              </a:rPr>
              <a:t>Automation and Real-time Monitoring</a:t>
            </a:r>
          </a:p>
        </p:txBody>
      </p:sp>
      <p:sp>
        <p:nvSpPr>
          <p:cNvPr name="TextBox 20" id="20"/>
          <p:cNvSpPr txBox="true"/>
          <p:nvPr/>
        </p:nvSpPr>
        <p:spPr>
          <a:xfrm rot="0">
            <a:off x="9029395" y="3505975"/>
            <a:ext cx="9243465" cy="369465"/>
          </a:xfrm>
          <a:prstGeom prst="rect">
            <a:avLst/>
          </a:prstGeom>
        </p:spPr>
        <p:txBody>
          <a:bodyPr anchor="t" rtlCol="false" tIns="0" lIns="0" bIns="0" rIns="0">
            <a:spAutoFit/>
          </a:bodyPr>
          <a:lstStyle/>
          <a:p>
            <a:pPr algn="l" marL="549246" indent="-274623" lvl="1">
              <a:lnSpc>
                <a:spcPts val="2747"/>
              </a:lnSpc>
              <a:spcBef>
                <a:spcPct val="0"/>
              </a:spcBef>
              <a:buFont typeface="Arial"/>
              <a:buChar char="•"/>
            </a:pPr>
            <a:r>
              <a:rPr lang="en-US" sz="2543">
                <a:solidFill>
                  <a:srgbClr val="FFFFFF"/>
                </a:solidFill>
                <a:latin typeface="Raleway"/>
                <a:ea typeface="Raleway"/>
                <a:cs typeface="Raleway"/>
                <a:sym typeface="Raleway"/>
              </a:rPr>
              <a:t>Binary image classification</a:t>
            </a:r>
          </a:p>
        </p:txBody>
      </p:sp>
      <p:sp>
        <p:nvSpPr>
          <p:cNvPr name="TextBox 21" id="21"/>
          <p:cNvSpPr txBox="true"/>
          <p:nvPr/>
        </p:nvSpPr>
        <p:spPr>
          <a:xfrm rot="0">
            <a:off x="2825064" y="3467097"/>
            <a:ext cx="2453281" cy="351430"/>
          </a:xfrm>
          <a:prstGeom prst="rect">
            <a:avLst/>
          </a:prstGeom>
        </p:spPr>
        <p:txBody>
          <a:bodyPr anchor="t" rtlCol="false" tIns="0" lIns="0" bIns="0" rIns="0">
            <a:spAutoFit/>
          </a:bodyPr>
          <a:lstStyle/>
          <a:p>
            <a:pPr algn="l">
              <a:lnSpc>
                <a:spcPts val="2616"/>
              </a:lnSpc>
              <a:spcBef>
                <a:spcPct val="0"/>
              </a:spcBef>
            </a:pPr>
            <a:r>
              <a:rPr lang="en-US" sz="2422">
                <a:solidFill>
                  <a:srgbClr val="FFFFFF"/>
                </a:solidFill>
                <a:latin typeface="Raleway"/>
                <a:ea typeface="Raleway"/>
                <a:cs typeface="Raleway"/>
                <a:sym typeface="Raleway"/>
              </a:rPr>
              <a:t>Satellite images</a:t>
            </a:r>
          </a:p>
        </p:txBody>
      </p:sp>
      <p:sp>
        <p:nvSpPr>
          <p:cNvPr name="TextBox 22" id="22"/>
          <p:cNvSpPr txBox="true"/>
          <p:nvPr/>
        </p:nvSpPr>
        <p:spPr>
          <a:xfrm rot="0">
            <a:off x="949989" y="7356968"/>
            <a:ext cx="1006559" cy="351430"/>
          </a:xfrm>
          <a:prstGeom prst="rect">
            <a:avLst/>
          </a:prstGeom>
        </p:spPr>
        <p:txBody>
          <a:bodyPr anchor="t" rtlCol="false" tIns="0" lIns="0" bIns="0" rIns="0">
            <a:spAutoFit/>
          </a:bodyPr>
          <a:lstStyle/>
          <a:p>
            <a:pPr algn="l">
              <a:lnSpc>
                <a:spcPts val="2616"/>
              </a:lnSpc>
              <a:spcBef>
                <a:spcPct val="0"/>
              </a:spcBef>
            </a:pPr>
            <a:r>
              <a:rPr lang="en-US" sz="2422">
                <a:solidFill>
                  <a:srgbClr val="FFFFFF"/>
                </a:solidFill>
                <a:latin typeface="Raleway"/>
                <a:ea typeface="Raleway"/>
                <a:cs typeface="Raleway"/>
                <a:sym typeface="Raleway"/>
              </a:rPr>
              <a:t>Desert</a:t>
            </a:r>
          </a:p>
        </p:txBody>
      </p:sp>
      <p:sp>
        <p:nvSpPr>
          <p:cNvPr name="TextBox 23" id="23"/>
          <p:cNvSpPr txBox="true"/>
          <p:nvPr/>
        </p:nvSpPr>
        <p:spPr>
          <a:xfrm rot="0">
            <a:off x="718096" y="4679018"/>
            <a:ext cx="1057975" cy="675100"/>
          </a:xfrm>
          <a:prstGeom prst="rect">
            <a:avLst/>
          </a:prstGeom>
        </p:spPr>
        <p:txBody>
          <a:bodyPr anchor="t" rtlCol="false" tIns="0" lIns="0" bIns="0" rIns="0">
            <a:spAutoFit/>
          </a:bodyPr>
          <a:lstStyle/>
          <a:p>
            <a:pPr algn="ctr">
              <a:lnSpc>
                <a:spcPts val="2616"/>
              </a:lnSpc>
              <a:spcBef>
                <a:spcPct val="0"/>
              </a:spcBef>
            </a:pPr>
            <a:r>
              <a:rPr lang="en-US" sz="2422">
                <a:solidFill>
                  <a:srgbClr val="FFFFFF"/>
                </a:solidFill>
                <a:latin typeface="Raleway"/>
                <a:ea typeface="Raleway"/>
                <a:cs typeface="Raleway"/>
                <a:sym typeface="Raleway"/>
              </a:rPr>
              <a:t>Urban Area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619222" y="3684764"/>
            <a:ext cx="6526927" cy="4156520"/>
            <a:chOff x="0" y="0"/>
            <a:chExt cx="1011192" cy="643954"/>
          </a:xfrm>
        </p:grpSpPr>
        <p:sp>
          <p:nvSpPr>
            <p:cNvPr name="Freeform 7" id="7"/>
            <p:cNvSpPr/>
            <p:nvPr/>
          </p:nvSpPr>
          <p:spPr>
            <a:xfrm flipH="false" flipV="false" rot="0">
              <a:off x="0" y="0"/>
              <a:ext cx="1011192" cy="643954"/>
            </a:xfrm>
            <a:custGeom>
              <a:avLst/>
              <a:gdLst/>
              <a:ahLst/>
              <a:cxnLst/>
              <a:rect r="r" b="b" t="t" l="l"/>
              <a:pathLst>
                <a:path h="643954" w="1011192">
                  <a:moveTo>
                    <a:pt x="118615" y="0"/>
                  </a:moveTo>
                  <a:lnTo>
                    <a:pt x="892577" y="0"/>
                  </a:lnTo>
                  <a:cubicBezTo>
                    <a:pt x="924035" y="0"/>
                    <a:pt x="954206" y="12497"/>
                    <a:pt x="976450" y="34742"/>
                  </a:cubicBezTo>
                  <a:cubicBezTo>
                    <a:pt x="998695" y="56986"/>
                    <a:pt x="1011192" y="87156"/>
                    <a:pt x="1011192" y="118615"/>
                  </a:cubicBezTo>
                  <a:lnTo>
                    <a:pt x="1011192" y="525339"/>
                  </a:lnTo>
                  <a:cubicBezTo>
                    <a:pt x="1011192" y="556797"/>
                    <a:pt x="998695" y="586968"/>
                    <a:pt x="976450" y="609212"/>
                  </a:cubicBezTo>
                  <a:cubicBezTo>
                    <a:pt x="954206" y="631457"/>
                    <a:pt x="924035" y="643954"/>
                    <a:pt x="892577" y="643954"/>
                  </a:cubicBezTo>
                  <a:lnTo>
                    <a:pt x="118615" y="643954"/>
                  </a:lnTo>
                  <a:cubicBezTo>
                    <a:pt x="87156" y="643954"/>
                    <a:pt x="56986" y="631457"/>
                    <a:pt x="34742" y="609212"/>
                  </a:cubicBezTo>
                  <a:cubicBezTo>
                    <a:pt x="12497" y="586968"/>
                    <a:pt x="0" y="556797"/>
                    <a:pt x="0" y="525339"/>
                  </a:cubicBezTo>
                  <a:lnTo>
                    <a:pt x="0" y="118615"/>
                  </a:lnTo>
                  <a:cubicBezTo>
                    <a:pt x="0" y="87156"/>
                    <a:pt x="12497" y="56986"/>
                    <a:pt x="34742" y="34742"/>
                  </a:cubicBezTo>
                  <a:cubicBezTo>
                    <a:pt x="56986" y="12497"/>
                    <a:pt x="87156" y="0"/>
                    <a:pt x="118615" y="0"/>
                  </a:cubicBezTo>
                  <a:close/>
                </a:path>
              </a:pathLst>
            </a:custGeom>
            <a:blipFill>
              <a:blip r:embed="rId8"/>
              <a:stretch>
                <a:fillRect l="0" t="-28514" r="0" b="-28514"/>
              </a:stretch>
            </a:blipFill>
          </p:spPr>
        </p:sp>
      </p:grpSp>
      <p:sp>
        <p:nvSpPr>
          <p:cNvPr name="TextBox 8" id="8"/>
          <p:cNvSpPr txBox="true"/>
          <p:nvPr/>
        </p:nvSpPr>
        <p:spPr>
          <a:xfrm rot="0">
            <a:off x="2655994" y="1165379"/>
            <a:ext cx="2890418"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9" id="9"/>
          <p:cNvSpPr txBox="true"/>
          <p:nvPr/>
        </p:nvSpPr>
        <p:spPr>
          <a:xfrm rot="0">
            <a:off x="1776071" y="2237866"/>
            <a:ext cx="14643621" cy="860801"/>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REAL-WORLD APPLICATION </a:t>
            </a:r>
          </a:p>
        </p:txBody>
      </p:sp>
      <p:sp>
        <p:nvSpPr>
          <p:cNvPr name="TextBox 10" id="10"/>
          <p:cNvSpPr txBox="true"/>
          <p:nvPr/>
        </p:nvSpPr>
        <p:spPr>
          <a:xfrm rot="0">
            <a:off x="8538369" y="3860667"/>
            <a:ext cx="9433238" cy="4738673"/>
          </a:xfrm>
          <a:prstGeom prst="rect">
            <a:avLst/>
          </a:prstGeom>
        </p:spPr>
        <p:txBody>
          <a:bodyPr anchor="t" rtlCol="false" tIns="0" lIns="0" bIns="0" rIns="0">
            <a:spAutoFit/>
          </a:bodyPr>
          <a:lstStyle/>
          <a:p>
            <a:pPr algn="l" marL="624776" indent="-312388" lvl="1">
              <a:lnSpc>
                <a:spcPts val="3125"/>
              </a:lnSpc>
              <a:buFont typeface="Arial"/>
              <a:buChar char="•"/>
            </a:pPr>
            <a:r>
              <a:rPr lang="en-US" sz="2893">
                <a:solidFill>
                  <a:srgbClr val="FFFFFF"/>
                </a:solidFill>
                <a:latin typeface="Gruppo"/>
                <a:ea typeface="Gruppo"/>
                <a:cs typeface="Gruppo"/>
                <a:sym typeface="Gruppo"/>
              </a:rPr>
              <a:t>Promotion of Tourism and Preservation of Culture </a:t>
            </a:r>
          </a:p>
          <a:p>
            <a:pPr algn="l">
              <a:lnSpc>
                <a:spcPts val="3125"/>
              </a:lnSpc>
            </a:pPr>
          </a:p>
          <a:p>
            <a:pPr algn="l" marL="624776" indent="-312388" lvl="1">
              <a:lnSpc>
                <a:spcPts val="3125"/>
              </a:lnSpc>
              <a:spcBef>
                <a:spcPct val="0"/>
              </a:spcBef>
              <a:buFont typeface="Arial"/>
              <a:buChar char="•"/>
            </a:pPr>
            <a:r>
              <a:rPr lang="en-US" sz="2893">
                <a:solidFill>
                  <a:srgbClr val="FFFFFF"/>
                </a:solidFill>
                <a:latin typeface="Gruppo"/>
                <a:ea typeface="Gruppo"/>
                <a:cs typeface="Gruppo"/>
                <a:sym typeface="Gruppo"/>
              </a:rPr>
              <a:t>Sustainable Infrastructure Planning</a:t>
            </a:r>
          </a:p>
          <a:p>
            <a:pPr algn="l">
              <a:lnSpc>
                <a:spcPts val="3125"/>
              </a:lnSpc>
              <a:spcBef>
                <a:spcPct val="0"/>
              </a:spcBef>
            </a:pPr>
          </a:p>
          <a:p>
            <a:pPr algn="l" marL="624776" indent="-312388" lvl="1">
              <a:lnSpc>
                <a:spcPts val="3125"/>
              </a:lnSpc>
              <a:spcBef>
                <a:spcPct val="0"/>
              </a:spcBef>
              <a:buFont typeface="Arial"/>
              <a:buChar char="•"/>
            </a:pPr>
            <a:r>
              <a:rPr lang="en-US" sz="2893">
                <a:solidFill>
                  <a:srgbClr val="FFFFFF"/>
                </a:solidFill>
                <a:latin typeface="Gruppo"/>
                <a:ea typeface="Gruppo"/>
                <a:cs typeface="Gruppo"/>
                <a:sym typeface="Gruppo"/>
              </a:rPr>
              <a:t>Climate Impact Analysis</a:t>
            </a:r>
          </a:p>
          <a:p>
            <a:pPr algn="l">
              <a:lnSpc>
                <a:spcPts val="3125"/>
              </a:lnSpc>
              <a:spcBef>
                <a:spcPct val="0"/>
              </a:spcBef>
            </a:pPr>
          </a:p>
          <a:p>
            <a:pPr algn="l" marL="624776" indent="-312388" lvl="1">
              <a:lnSpc>
                <a:spcPts val="3125"/>
              </a:lnSpc>
              <a:spcBef>
                <a:spcPct val="0"/>
              </a:spcBef>
              <a:buFont typeface="Arial"/>
              <a:buChar char="•"/>
            </a:pPr>
            <a:r>
              <a:rPr lang="en-US" sz="2893">
                <a:solidFill>
                  <a:srgbClr val="FFFFFF"/>
                </a:solidFill>
                <a:latin typeface="Gruppo"/>
                <a:ea typeface="Gruppo"/>
                <a:cs typeface="Gruppo"/>
                <a:sym typeface="Gruppo"/>
              </a:rPr>
              <a:t>Renewable Energy Site Selection</a:t>
            </a:r>
          </a:p>
          <a:p>
            <a:pPr algn="l">
              <a:lnSpc>
                <a:spcPts val="3125"/>
              </a:lnSpc>
              <a:spcBef>
                <a:spcPct val="0"/>
              </a:spcBef>
            </a:pPr>
          </a:p>
          <a:p>
            <a:pPr algn="l" marL="624776" indent="-312388" lvl="1">
              <a:lnSpc>
                <a:spcPts val="3125"/>
              </a:lnSpc>
              <a:spcBef>
                <a:spcPct val="0"/>
              </a:spcBef>
              <a:buFont typeface="Arial"/>
              <a:buChar char="•"/>
            </a:pPr>
            <a:r>
              <a:rPr lang="en-US" sz="2893">
                <a:solidFill>
                  <a:srgbClr val="FFFFFF"/>
                </a:solidFill>
                <a:latin typeface="Gruppo"/>
                <a:ea typeface="Gruppo"/>
                <a:cs typeface="Gruppo"/>
                <a:sym typeface="Gruppo"/>
              </a:rPr>
              <a:t>Disaster Management</a:t>
            </a:r>
          </a:p>
          <a:p>
            <a:pPr algn="l">
              <a:lnSpc>
                <a:spcPts val="3125"/>
              </a:lnSpc>
              <a:spcBef>
                <a:spcPct val="0"/>
              </a:spcBef>
            </a:pPr>
          </a:p>
          <a:p>
            <a:pPr algn="l" marL="624776" indent="-312388" lvl="1">
              <a:lnSpc>
                <a:spcPts val="3125"/>
              </a:lnSpc>
              <a:spcBef>
                <a:spcPct val="0"/>
              </a:spcBef>
              <a:buFont typeface="Arial"/>
              <a:buChar char="•"/>
            </a:pPr>
            <a:r>
              <a:rPr lang="en-US" sz="2893">
                <a:solidFill>
                  <a:srgbClr val="FFFFFF"/>
                </a:solidFill>
                <a:latin typeface="Gruppo"/>
                <a:ea typeface="Gruppo"/>
                <a:cs typeface="Gruppo"/>
                <a:sym typeface="Gruppo"/>
              </a:rPr>
              <a:t>Autonomous Drones &amp; Robotics</a:t>
            </a:r>
          </a:p>
          <a:p>
            <a:pPr algn="l">
              <a:lnSpc>
                <a:spcPts val="3125"/>
              </a:lnSpc>
              <a:spcBef>
                <a:spcPct val="0"/>
              </a:spcBef>
            </a:pPr>
            <a:r>
              <a:rPr lang="en-US" sz="2893">
                <a:solidFill>
                  <a:srgbClr val="FFFFFF"/>
                </a:solidFill>
                <a:latin typeface="Gruppo"/>
                <a:ea typeface="Gruppo"/>
                <a:cs typeface="Gruppo"/>
                <a:sym typeface="Gruppo"/>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006462" y="2345931"/>
            <a:ext cx="3598971" cy="5754169"/>
          </a:xfrm>
          <a:custGeom>
            <a:avLst/>
            <a:gdLst/>
            <a:ahLst/>
            <a:cxnLst/>
            <a:rect r="r" b="b" t="t" l="l"/>
            <a:pathLst>
              <a:path h="5754169" w="3598971">
                <a:moveTo>
                  <a:pt x="0" y="0"/>
                </a:moveTo>
                <a:lnTo>
                  <a:pt x="3598971" y="0"/>
                </a:lnTo>
                <a:lnTo>
                  <a:pt x="3598971" y="5754169"/>
                </a:lnTo>
                <a:lnTo>
                  <a:pt x="0" y="57541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a:grpSpLocks noChangeAspect="true"/>
          </p:cNvGrpSpPr>
          <p:nvPr/>
        </p:nvGrpSpPr>
        <p:grpSpPr>
          <a:xfrm rot="0">
            <a:off x="12873687" y="3291828"/>
            <a:ext cx="3965809" cy="3965809"/>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sp>
      </p:grpSp>
      <p:sp>
        <p:nvSpPr>
          <p:cNvPr name="Freeform 11" id="11"/>
          <p:cNvSpPr/>
          <p:nvPr/>
        </p:nvSpPr>
        <p:spPr>
          <a:xfrm flipH="false" flipV="false" rot="0">
            <a:off x="13006462" y="2989652"/>
            <a:ext cx="3509884" cy="4570161"/>
          </a:xfrm>
          <a:custGeom>
            <a:avLst/>
            <a:gdLst/>
            <a:ahLst/>
            <a:cxnLst/>
            <a:rect r="r" b="b" t="t" l="l"/>
            <a:pathLst>
              <a:path h="4570161" w="3509884">
                <a:moveTo>
                  <a:pt x="0" y="0"/>
                </a:moveTo>
                <a:lnTo>
                  <a:pt x="3509884" y="0"/>
                </a:lnTo>
                <a:lnTo>
                  <a:pt x="3509884" y="4570161"/>
                </a:lnTo>
                <a:lnTo>
                  <a:pt x="0" y="45701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2655994" y="1165379"/>
            <a:ext cx="3001509"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13" id="13"/>
          <p:cNvSpPr txBox="true"/>
          <p:nvPr/>
        </p:nvSpPr>
        <p:spPr>
          <a:xfrm rot="0">
            <a:off x="1345940" y="2317356"/>
            <a:ext cx="7007418" cy="739430"/>
          </a:xfrm>
          <a:prstGeom prst="rect">
            <a:avLst/>
          </a:prstGeom>
        </p:spPr>
        <p:txBody>
          <a:bodyPr anchor="t" rtlCol="false" tIns="0" lIns="0" bIns="0" rIns="0">
            <a:spAutoFit/>
          </a:bodyPr>
          <a:lstStyle/>
          <a:p>
            <a:pPr algn="l">
              <a:lnSpc>
                <a:spcPts val="5927"/>
              </a:lnSpc>
            </a:pPr>
            <a:r>
              <a:rPr lang="en-US" sz="4703">
                <a:solidFill>
                  <a:srgbClr val="FFFFFF"/>
                </a:solidFill>
                <a:latin typeface="HK Modular"/>
                <a:ea typeface="HK Modular"/>
                <a:cs typeface="HK Modular"/>
                <a:sym typeface="HK Modular"/>
              </a:rPr>
              <a:t>ETHICAL RISKS</a:t>
            </a:r>
          </a:p>
        </p:txBody>
      </p:sp>
      <p:sp>
        <p:nvSpPr>
          <p:cNvPr name="TextBox 14" id="14"/>
          <p:cNvSpPr txBox="true"/>
          <p:nvPr/>
        </p:nvSpPr>
        <p:spPr>
          <a:xfrm rot="0">
            <a:off x="1028700" y="3320403"/>
            <a:ext cx="10745263" cy="1734141"/>
          </a:xfrm>
          <a:prstGeom prst="rect">
            <a:avLst/>
          </a:prstGeom>
        </p:spPr>
        <p:txBody>
          <a:bodyPr anchor="t" rtlCol="false" tIns="0" lIns="0" bIns="0" rIns="0">
            <a:spAutoFit/>
          </a:bodyPr>
          <a:lstStyle/>
          <a:p>
            <a:pPr algn="l" marL="683066" indent="-341533" lvl="1">
              <a:lnSpc>
                <a:spcPts val="3416"/>
              </a:lnSpc>
              <a:buFont typeface="Arial"/>
              <a:buChar char="•"/>
            </a:pPr>
            <a:r>
              <a:rPr lang="en-US" sz="3163">
                <a:solidFill>
                  <a:srgbClr val="FFFFFF"/>
                </a:solidFill>
                <a:latin typeface="Gruppo"/>
                <a:ea typeface="Gruppo"/>
                <a:cs typeface="Gruppo"/>
                <a:sym typeface="Gruppo"/>
              </a:rPr>
              <a:t>Environmental and Cultural Sensitivity</a:t>
            </a:r>
          </a:p>
          <a:p>
            <a:pPr algn="l" marL="683066" indent="-341533" lvl="1">
              <a:lnSpc>
                <a:spcPts val="3416"/>
              </a:lnSpc>
              <a:buFont typeface="Arial"/>
              <a:buChar char="•"/>
            </a:pPr>
            <a:r>
              <a:rPr lang="en-US" sz="3163">
                <a:solidFill>
                  <a:srgbClr val="FFFFFF"/>
                </a:solidFill>
                <a:latin typeface="Gruppo"/>
                <a:ea typeface="Gruppo"/>
                <a:cs typeface="Gruppo"/>
                <a:sym typeface="Gruppo"/>
              </a:rPr>
              <a:t> Bias in AI Model Training</a:t>
            </a:r>
          </a:p>
          <a:p>
            <a:pPr algn="l" marL="683066" indent="-341533" lvl="1">
              <a:lnSpc>
                <a:spcPts val="3416"/>
              </a:lnSpc>
              <a:buFont typeface="Arial"/>
              <a:buChar char="•"/>
            </a:pPr>
            <a:r>
              <a:rPr lang="en-US" sz="3163">
                <a:solidFill>
                  <a:srgbClr val="FFFFFF"/>
                </a:solidFill>
                <a:latin typeface="Gruppo"/>
                <a:ea typeface="Gruppo"/>
                <a:cs typeface="Gruppo"/>
                <a:sym typeface="Gruppo"/>
              </a:rPr>
              <a:t> Data Privacy &amp; Ownership</a:t>
            </a:r>
          </a:p>
          <a:p>
            <a:pPr algn="l" marL="683066" indent="-341533" lvl="1">
              <a:lnSpc>
                <a:spcPts val="3416"/>
              </a:lnSpc>
              <a:spcBef>
                <a:spcPct val="0"/>
              </a:spcBef>
              <a:buFont typeface="Arial"/>
              <a:buChar char="•"/>
            </a:pPr>
            <a:r>
              <a:rPr lang="en-US" sz="3163">
                <a:solidFill>
                  <a:srgbClr val="FFFFFF"/>
                </a:solidFill>
                <a:latin typeface="Gruppo"/>
                <a:ea typeface="Gruppo"/>
                <a:cs typeface="Gruppo"/>
                <a:sym typeface="Gruppo"/>
              </a:rPr>
              <a:t>Misuse of AI Model</a:t>
            </a:r>
          </a:p>
        </p:txBody>
      </p:sp>
      <p:sp>
        <p:nvSpPr>
          <p:cNvPr name="TextBox 15" id="15"/>
          <p:cNvSpPr txBox="true"/>
          <p:nvPr/>
        </p:nvSpPr>
        <p:spPr>
          <a:xfrm rot="0">
            <a:off x="1345940" y="5625636"/>
            <a:ext cx="8015803" cy="739430"/>
          </a:xfrm>
          <a:prstGeom prst="rect">
            <a:avLst/>
          </a:prstGeom>
        </p:spPr>
        <p:txBody>
          <a:bodyPr anchor="t" rtlCol="false" tIns="0" lIns="0" bIns="0" rIns="0">
            <a:spAutoFit/>
          </a:bodyPr>
          <a:lstStyle/>
          <a:p>
            <a:pPr algn="l">
              <a:lnSpc>
                <a:spcPts val="5927"/>
              </a:lnSpc>
            </a:pPr>
            <a:r>
              <a:rPr lang="en-US" sz="4703">
                <a:solidFill>
                  <a:srgbClr val="FFFFFF"/>
                </a:solidFill>
                <a:latin typeface="HK Modular"/>
                <a:ea typeface="HK Modular"/>
                <a:cs typeface="HK Modular"/>
                <a:sym typeface="HK Modular"/>
              </a:rPr>
              <a:t>SECURITY RISKS</a:t>
            </a:r>
          </a:p>
        </p:txBody>
      </p:sp>
      <p:sp>
        <p:nvSpPr>
          <p:cNvPr name="TextBox 16" id="16"/>
          <p:cNvSpPr txBox="true"/>
          <p:nvPr/>
        </p:nvSpPr>
        <p:spPr>
          <a:xfrm rot="0">
            <a:off x="1028700" y="6404854"/>
            <a:ext cx="10745263" cy="1305516"/>
          </a:xfrm>
          <a:prstGeom prst="rect">
            <a:avLst/>
          </a:prstGeom>
        </p:spPr>
        <p:txBody>
          <a:bodyPr anchor="t" rtlCol="false" tIns="0" lIns="0" bIns="0" rIns="0">
            <a:spAutoFit/>
          </a:bodyPr>
          <a:lstStyle/>
          <a:p>
            <a:pPr algn="l" marL="683066" indent="-341533" lvl="1">
              <a:lnSpc>
                <a:spcPts val="3416"/>
              </a:lnSpc>
              <a:buFont typeface="Arial"/>
              <a:buChar char="•"/>
            </a:pPr>
            <a:r>
              <a:rPr lang="en-US" sz="3163">
                <a:solidFill>
                  <a:srgbClr val="FFFFFF"/>
                </a:solidFill>
                <a:latin typeface="Gruppo"/>
                <a:ea typeface="Gruppo"/>
                <a:cs typeface="Gruppo"/>
                <a:sym typeface="Gruppo"/>
              </a:rPr>
              <a:t>Cybersecurity Threats</a:t>
            </a:r>
          </a:p>
          <a:p>
            <a:pPr algn="l" marL="683066" indent="-341533" lvl="1">
              <a:lnSpc>
                <a:spcPts val="3416"/>
              </a:lnSpc>
              <a:buFont typeface="Arial"/>
              <a:buChar char="•"/>
            </a:pPr>
            <a:r>
              <a:rPr lang="en-US" sz="3163">
                <a:solidFill>
                  <a:srgbClr val="FFFFFF"/>
                </a:solidFill>
                <a:latin typeface="Gruppo"/>
                <a:ea typeface="Gruppo"/>
                <a:cs typeface="Gruppo"/>
                <a:sym typeface="Gruppo"/>
              </a:rPr>
              <a:t>Threats to Data Integrity</a:t>
            </a:r>
          </a:p>
          <a:p>
            <a:pPr algn="l" marL="683066" indent="-341533" lvl="1">
              <a:lnSpc>
                <a:spcPts val="3416"/>
              </a:lnSpc>
              <a:spcBef>
                <a:spcPct val="0"/>
              </a:spcBef>
              <a:buFont typeface="Arial"/>
              <a:buChar char="•"/>
            </a:pPr>
            <a:r>
              <a:rPr lang="en-US" sz="3163">
                <a:solidFill>
                  <a:srgbClr val="FFFFFF"/>
                </a:solidFill>
                <a:latin typeface="Gruppo"/>
                <a:ea typeface="Gruppo"/>
                <a:cs typeface="Gruppo"/>
                <a:sym typeface="Gruppo"/>
              </a:rPr>
              <a:t>Attacks on the AI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423603" y="2994614"/>
            <a:ext cx="3589904" cy="3589904"/>
          </a:xfrm>
          <a:custGeom>
            <a:avLst/>
            <a:gdLst/>
            <a:ahLst/>
            <a:cxnLst/>
            <a:rect r="r" b="b" t="t" l="l"/>
            <a:pathLst>
              <a:path h="3589904" w="3589904">
                <a:moveTo>
                  <a:pt x="0" y="0"/>
                </a:moveTo>
                <a:lnTo>
                  <a:pt x="3589904" y="0"/>
                </a:lnTo>
                <a:lnTo>
                  <a:pt x="3589904" y="3589905"/>
                </a:lnTo>
                <a:lnTo>
                  <a:pt x="0" y="35899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140565" y="2994614"/>
            <a:ext cx="1104845" cy="1232742"/>
          </a:xfrm>
          <a:custGeom>
            <a:avLst/>
            <a:gdLst/>
            <a:ahLst/>
            <a:cxnLst/>
            <a:rect r="r" b="b" t="t" l="l"/>
            <a:pathLst>
              <a:path h="1232742" w="1104845">
                <a:moveTo>
                  <a:pt x="0" y="0"/>
                </a:moveTo>
                <a:lnTo>
                  <a:pt x="1104845" y="0"/>
                </a:lnTo>
                <a:lnTo>
                  <a:pt x="1104845" y="1232743"/>
                </a:lnTo>
                <a:lnTo>
                  <a:pt x="0" y="1232743"/>
                </a:lnTo>
                <a:lnTo>
                  <a:pt x="0" y="0"/>
                </a:lnTo>
                <a:close/>
              </a:path>
            </a:pathLst>
          </a:custGeom>
          <a:blipFill>
            <a:blip r:embed="rId10"/>
            <a:stretch>
              <a:fillRect l="0" t="0" r="0" b="0"/>
            </a:stretch>
          </a:blipFill>
        </p:spPr>
      </p:sp>
      <p:sp>
        <p:nvSpPr>
          <p:cNvPr name="TextBox 8" id="8"/>
          <p:cNvSpPr txBox="true"/>
          <p:nvPr/>
        </p:nvSpPr>
        <p:spPr>
          <a:xfrm rot="0">
            <a:off x="2655994" y="1165379"/>
            <a:ext cx="2976541"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9" id="9"/>
          <p:cNvSpPr txBox="true"/>
          <p:nvPr/>
        </p:nvSpPr>
        <p:spPr>
          <a:xfrm rot="0">
            <a:off x="3956231" y="1896782"/>
            <a:ext cx="11462290" cy="626657"/>
          </a:xfrm>
          <a:prstGeom prst="rect">
            <a:avLst/>
          </a:prstGeom>
        </p:spPr>
        <p:txBody>
          <a:bodyPr anchor="t" rtlCol="false" tIns="0" lIns="0" bIns="0" rIns="0">
            <a:spAutoFit/>
          </a:bodyPr>
          <a:lstStyle/>
          <a:p>
            <a:pPr algn="ctr">
              <a:lnSpc>
                <a:spcPts val="4907"/>
              </a:lnSpc>
            </a:pPr>
            <a:r>
              <a:rPr lang="en-US" sz="3894">
                <a:solidFill>
                  <a:srgbClr val="FFFFFF"/>
                </a:solidFill>
                <a:latin typeface="HK Modular"/>
                <a:ea typeface="HK Modular"/>
                <a:cs typeface="HK Modular"/>
                <a:sym typeface="HK Modular"/>
              </a:rPr>
              <a:t>IMPLEMENTATION STRATEGY</a:t>
            </a:r>
          </a:p>
        </p:txBody>
      </p:sp>
      <p:sp>
        <p:nvSpPr>
          <p:cNvPr name="TextBox 10" id="10"/>
          <p:cNvSpPr txBox="true"/>
          <p:nvPr/>
        </p:nvSpPr>
        <p:spPr>
          <a:xfrm rot="0">
            <a:off x="4002513" y="4382948"/>
            <a:ext cx="2620733" cy="607634"/>
          </a:xfrm>
          <a:prstGeom prst="rect">
            <a:avLst/>
          </a:prstGeom>
        </p:spPr>
        <p:txBody>
          <a:bodyPr anchor="t" rtlCol="false" tIns="0" lIns="0" bIns="0" rIns="0">
            <a:spAutoFit/>
          </a:bodyPr>
          <a:lstStyle/>
          <a:p>
            <a:pPr algn="ctr">
              <a:lnSpc>
                <a:spcPts val="2343"/>
              </a:lnSpc>
              <a:spcBef>
                <a:spcPct val="0"/>
              </a:spcBef>
            </a:pPr>
            <a:r>
              <a:rPr lang="en-US" b="true" sz="2169">
                <a:solidFill>
                  <a:srgbClr val="FFFFFF"/>
                </a:solidFill>
                <a:latin typeface="Raleway Bold"/>
                <a:ea typeface="Raleway Bold"/>
                <a:cs typeface="Raleway Bold"/>
                <a:sym typeface="Raleway Bold"/>
              </a:rPr>
              <a:t>DATA COLLECTION &amp; PROCESSING</a:t>
            </a:r>
          </a:p>
        </p:txBody>
      </p:sp>
      <p:sp>
        <p:nvSpPr>
          <p:cNvPr name="TextBox 11" id="11"/>
          <p:cNvSpPr txBox="true"/>
          <p:nvPr/>
        </p:nvSpPr>
        <p:spPr>
          <a:xfrm rot="0">
            <a:off x="3443429" y="3286944"/>
            <a:ext cx="559084" cy="482752"/>
          </a:xfrm>
          <a:prstGeom prst="rect">
            <a:avLst/>
          </a:prstGeom>
        </p:spPr>
        <p:txBody>
          <a:bodyPr anchor="t" rtlCol="false" tIns="0" lIns="0" bIns="0" rIns="0">
            <a:spAutoFit/>
          </a:bodyPr>
          <a:lstStyle/>
          <a:p>
            <a:pPr algn="ctr">
              <a:lnSpc>
                <a:spcPts val="3699"/>
              </a:lnSpc>
              <a:spcBef>
                <a:spcPct val="0"/>
              </a:spcBef>
            </a:pPr>
            <a:r>
              <a:rPr lang="en-US" b="true" sz="3425">
                <a:solidFill>
                  <a:srgbClr val="FFFFFF"/>
                </a:solidFill>
                <a:latin typeface="Raleway Bold"/>
                <a:ea typeface="Raleway Bold"/>
                <a:cs typeface="Raleway Bold"/>
                <a:sym typeface="Raleway Bold"/>
              </a:rPr>
              <a:t>1.</a:t>
            </a:r>
          </a:p>
        </p:txBody>
      </p:sp>
      <p:sp>
        <p:nvSpPr>
          <p:cNvPr name="Freeform 12" id="12"/>
          <p:cNvSpPr/>
          <p:nvPr/>
        </p:nvSpPr>
        <p:spPr>
          <a:xfrm flipH="false" flipV="false" rot="0">
            <a:off x="7892424" y="2994614"/>
            <a:ext cx="3589904" cy="3589904"/>
          </a:xfrm>
          <a:custGeom>
            <a:avLst/>
            <a:gdLst/>
            <a:ahLst/>
            <a:cxnLst/>
            <a:rect r="r" b="b" t="t" l="l"/>
            <a:pathLst>
              <a:path h="3589904" w="3589904">
                <a:moveTo>
                  <a:pt x="0" y="0"/>
                </a:moveTo>
                <a:lnTo>
                  <a:pt x="3589904" y="0"/>
                </a:lnTo>
                <a:lnTo>
                  <a:pt x="3589904" y="3589905"/>
                </a:lnTo>
                <a:lnTo>
                  <a:pt x="0" y="35899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7609386" y="2994614"/>
            <a:ext cx="1104845" cy="1232742"/>
          </a:xfrm>
          <a:custGeom>
            <a:avLst/>
            <a:gdLst/>
            <a:ahLst/>
            <a:cxnLst/>
            <a:rect r="r" b="b" t="t" l="l"/>
            <a:pathLst>
              <a:path h="1232742" w="1104845">
                <a:moveTo>
                  <a:pt x="0" y="0"/>
                </a:moveTo>
                <a:lnTo>
                  <a:pt x="1104845" y="0"/>
                </a:lnTo>
                <a:lnTo>
                  <a:pt x="1104845" y="1232743"/>
                </a:lnTo>
                <a:lnTo>
                  <a:pt x="0" y="1232743"/>
                </a:lnTo>
                <a:lnTo>
                  <a:pt x="0" y="0"/>
                </a:lnTo>
                <a:close/>
              </a:path>
            </a:pathLst>
          </a:custGeom>
          <a:blipFill>
            <a:blip r:embed="rId10"/>
            <a:stretch>
              <a:fillRect l="0" t="0" r="0" b="0"/>
            </a:stretch>
          </a:blipFill>
        </p:spPr>
      </p:sp>
      <p:sp>
        <p:nvSpPr>
          <p:cNvPr name="TextBox 14" id="14"/>
          <p:cNvSpPr txBox="true"/>
          <p:nvPr/>
        </p:nvSpPr>
        <p:spPr>
          <a:xfrm rot="0">
            <a:off x="7912250" y="3286944"/>
            <a:ext cx="559084" cy="482752"/>
          </a:xfrm>
          <a:prstGeom prst="rect">
            <a:avLst/>
          </a:prstGeom>
        </p:spPr>
        <p:txBody>
          <a:bodyPr anchor="t" rtlCol="false" tIns="0" lIns="0" bIns="0" rIns="0">
            <a:spAutoFit/>
          </a:bodyPr>
          <a:lstStyle/>
          <a:p>
            <a:pPr algn="ctr">
              <a:lnSpc>
                <a:spcPts val="3699"/>
              </a:lnSpc>
              <a:spcBef>
                <a:spcPct val="0"/>
              </a:spcBef>
            </a:pPr>
            <a:r>
              <a:rPr lang="en-US" b="true" sz="3425">
                <a:solidFill>
                  <a:srgbClr val="FFFFFF"/>
                </a:solidFill>
                <a:latin typeface="Raleway Bold"/>
                <a:ea typeface="Raleway Bold"/>
                <a:cs typeface="Raleway Bold"/>
                <a:sym typeface="Raleway Bold"/>
              </a:rPr>
              <a:t>2.</a:t>
            </a:r>
          </a:p>
        </p:txBody>
      </p:sp>
      <p:sp>
        <p:nvSpPr>
          <p:cNvPr name="Freeform 15" id="15"/>
          <p:cNvSpPr/>
          <p:nvPr/>
        </p:nvSpPr>
        <p:spPr>
          <a:xfrm flipH="false" flipV="false" rot="0">
            <a:off x="12362004" y="3002425"/>
            <a:ext cx="3582094" cy="3582094"/>
          </a:xfrm>
          <a:custGeom>
            <a:avLst/>
            <a:gdLst/>
            <a:ahLst/>
            <a:cxnLst/>
            <a:rect r="r" b="b" t="t" l="l"/>
            <a:pathLst>
              <a:path h="3582094" w="3582094">
                <a:moveTo>
                  <a:pt x="0" y="0"/>
                </a:moveTo>
                <a:lnTo>
                  <a:pt x="3582094" y="0"/>
                </a:lnTo>
                <a:lnTo>
                  <a:pt x="3582094" y="3582094"/>
                </a:lnTo>
                <a:lnTo>
                  <a:pt x="0" y="35820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2078966" y="2994614"/>
            <a:ext cx="1104845" cy="1232742"/>
          </a:xfrm>
          <a:custGeom>
            <a:avLst/>
            <a:gdLst/>
            <a:ahLst/>
            <a:cxnLst/>
            <a:rect r="r" b="b" t="t" l="l"/>
            <a:pathLst>
              <a:path h="1232742" w="1104845">
                <a:moveTo>
                  <a:pt x="0" y="0"/>
                </a:moveTo>
                <a:lnTo>
                  <a:pt x="1104845" y="0"/>
                </a:lnTo>
                <a:lnTo>
                  <a:pt x="1104845" y="1232743"/>
                </a:lnTo>
                <a:lnTo>
                  <a:pt x="0" y="1232743"/>
                </a:lnTo>
                <a:lnTo>
                  <a:pt x="0" y="0"/>
                </a:lnTo>
                <a:close/>
              </a:path>
            </a:pathLst>
          </a:custGeom>
          <a:blipFill>
            <a:blip r:embed="rId10"/>
            <a:stretch>
              <a:fillRect l="0" t="0" r="0" b="0"/>
            </a:stretch>
          </a:blipFill>
        </p:spPr>
      </p:sp>
      <p:sp>
        <p:nvSpPr>
          <p:cNvPr name="TextBox 17" id="17"/>
          <p:cNvSpPr txBox="true"/>
          <p:nvPr/>
        </p:nvSpPr>
        <p:spPr>
          <a:xfrm rot="0">
            <a:off x="12381830" y="3286944"/>
            <a:ext cx="559084" cy="482752"/>
          </a:xfrm>
          <a:prstGeom prst="rect">
            <a:avLst/>
          </a:prstGeom>
        </p:spPr>
        <p:txBody>
          <a:bodyPr anchor="t" rtlCol="false" tIns="0" lIns="0" bIns="0" rIns="0">
            <a:spAutoFit/>
          </a:bodyPr>
          <a:lstStyle/>
          <a:p>
            <a:pPr algn="ctr">
              <a:lnSpc>
                <a:spcPts val="3699"/>
              </a:lnSpc>
              <a:spcBef>
                <a:spcPct val="0"/>
              </a:spcBef>
            </a:pPr>
            <a:r>
              <a:rPr lang="en-US" b="true" sz="3425">
                <a:solidFill>
                  <a:srgbClr val="FFFFFF"/>
                </a:solidFill>
                <a:latin typeface="Raleway Bold"/>
                <a:ea typeface="Raleway Bold"/>
                <a:cs typeface="Raleway Bold"/>
                <a:sym typeface="Raleway Bold"/>
              </a:rPr>
              <a:t>3.</a:t>
            </a:r>
          </a:p>
        </p:txBody>
      </p:sp>
      <p:sp>
        <p:nvSpPr>
          <p:cNvPr name="TextBox 18" id="18"/>
          <p:cNvSpPr txBox="true"/>
          <p:nvPr/>
        </p:nvSpPr>
        <p:spPr>
          <a:xfrm rot="0">
            <a:off x="8471334" y="4382948"/>
            <a:ext cx="2620733" cy="607634"/>
          </a:xfrm>
          <a:prstGeom prst="rect">
            <a:avLst/>
          </a:prstGeom>
        </p:spPr>
        <p:txBody>
          <a:bodyPr anchor="t" rtlCol="false" tIns="0" lIns="0" bIns="0" rIns="0">
            <a:spAutoFit/>
          </a:bodyPr>
          <a:lstStyle/>
          <a:p>
            <a:pPr algn="ctr">
              <a:lnSpc>
                <a:spcPts val="2343"/>
              </a:lnSpc>
              <a:spcBef>
                <a:spcPct val="0"/>
              </a:spcBef>
            </a:pPr>
            <a:r>
              <a:rPr lang="en-US" b="true" sz="2169">
                <a:solidFill>
                  <a:srgbClr val="FFFFFF"/>
                </a:solidFill>
                <a:latin typeface="Raleway Bold"/>
                <a:ea typeface="Raleway Bold"/>
                <a:cs typeface="Raleway Bold"/>
                <a:sym typeface="Raleway Bold"/>
              </a:rPr>
              <a:t>AI MODEL DEVELOPMENT</a:t>
            </a:r>
          </a:p>
        </p:txBody>
      </p:sp>
      <p:sp>
        <p:nvSpPr>
          <p:cNvPr name="TextBox 19" id="19"/>
          <p:cNvSpPr txBox="true"/>
          <p:nvPr/>
        </p:nvSpPr>
        <p:spPr>
          <a:xfrm rot="0">
            <a:off x="12940914" y="4382948"/>
            <a:ext cx="2620733" cy="607634"/>
          </a:xfrm>
          <a:prstGeom prst="rect">
            <a:avLst/>
          </a:prstGeom>
        </p:spPr>
        <p:txBody>
          <a:bodyPr anchor="t" rtlCol="false" tIns="0" lIns="0" bIns="0" rIns="0">
            <a:spAutoFit/>
          </a:bodyPr>
          <a:lstStyle/>
          <a:p>
            <a:pPr algn="ctr">
              <a:lnSpc>
                <a:spcPts val="2343"/>
              </a:lnSpc>
              <a:spcBef>
                <a:spcPct val="0"/>
              </a:spcBef>
            </a:pPr>
            <a:r>
              <a:rPr lang="en-US" b="true" sz="2169">
                <a:solidFill>
                  <a:srgbClr val="FFFFFF"/>
                </a:solidFill>
                <a:latin typeface="Raleway Bold"/>
                <a:ea typeface="Raleway Bold"/>
                <a:cs typeface="Raleway Bold"/>
                <a:sym typeface="Raleway Bold"/>
              </a:rPr>
              <a:t>DEPLOYMENT &amp; INTEGRATION</a:t>
            </a:r>
          </a:p>
        </p:txBody>
      </p:sp>
      <p:sp>
        <p:nvSpPr>
          <p:cNvPr name="TextBox 20" id="20"/>
          <p:cNvSpPr txBox="true"/>
          <p:nvPr/>
        </p:nvSpPr>
        <p:spPr>
          <a:xfrm rot="0">
            <a:off x="3722971" y="7013144"/>
            <a:ext cx="11462290" cy="626657"/>
          </a:xfrm>
          <a:prstGeom prst="rect">
            <a:avLst/>
          </a:prstGeom>
        </p:spPr>
        <p:txBody>
          <a:bodyPr anchor="t" rtlCol="false" tIns="0" lIns="0" bIns="0" rIns="0">
            <a:spAutoFit/>
          </a:bodyPr>
          <a:lstStyle/>
          <a:p>
            <a:pPr algn="ctr">
              <a:lnSpc>
                <a:spcPts val="4907"/>
              </a:lnSpc>
            </a:pPr>
            <a:r>
              <a:rPr lang="en-US" sz="3894">
                <a:solidFill>
                  <a:srgbClr val="FFFFFF"/>
                </a:solidFill>
                <a:latin typeface="HK Modular"/>
                <a:ea typeface="HK Modular"/>
                <a:cs typeface="HK Modular"/>
                <a:sym typeface="HK Modular"/>
              </a:rPr>
              <a:t>BUSINESS MODEL</a:t>
            </a:r>
          </a:p>
        </p:txBody>
      </p:sp>
      <p:sp>
        <p:nvSpPr>
          <p:cNvPr name="TextBox 21" id="21"/>
          <p:cNvSpPr txBox="true"/>
          <p:nvPr/>
        </p:nvSpPr>
        <p:spPr>
          <a:xfrm rot="0">
            <a:off x="6594421" y="7792201"/>
            <a:ext cx="5484545" cy="805738"/>
          </a:xfrm>
          <a:prstGeom prst="rect">
            <a:avLst/>
          </a:prstGeom>
        </p:spPr>
        <p:txBody>
          <a:bodyPr anchor="t" rtlCol="false" tIns="0" lIns="0" bIns="0" rIns="0">
            <a:spAutoFit/>
          </a:bodyPr>
          <a:lstStyle/>
          <a:p>
            <a:pPr algn="ctr">
              <a:lnSpc>
                <a:spcPts val="3099"/>
              </a:lnSpc>
              <a:spcBef>
                <a:spcPct val="0"/>
              </a:spcBef>
            </a:pPr>
            <a:r>
              <a:rPr lang="en-US" b="true" sz="2869">
                <a:solidFill>
                  <a:srgbClr val="FFFFFF"/>
                </a:solidFill>
                <a:latin typeface="Raleway Bold"/>
                <a:ea typeface="Raleway Bold"/>
                <a:cs typeface="Raleway Bold"/>
                <a:sym typeface="Raleway Bold"/>
              </a:rPr>
              <a:t>Consulting &amp; Enterprise Solutions for the Government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546412" y="2719086"/>
            <a:ext cx="2826004" cy="4848828"/>
          </a:xfrm>
          <a:custGeom>
            <a:avLst/>
            <a:gdLst/>
            <a:ahLst/>
            <a:cxnLst/>
            <a:rect r="r" b="b" t="t" l="l"/>
            <a:pathLst>
              <a:path h="4848828" w="2826004">
                <a:moveTo>
                  <a:pt x="0" y="0"/>
                </a:moveTo>
                <a:lnTo>
                  <a:pt x="2826004" y="0"/>
                </a:lnTo>
                <a:lnTo>
                  <a:pt x="2826004" y="4848828"/>
                </a:lnTo>
                <a:lnTo>
                  <a:pt x="0" y="4848828"/>
                </a:lnTo>
                <a:lnTo>
                  <a:pt x="0" y="0"/>
                </a:lnTo>
                <a:close/>
              </a:path>
            </a:pathLst>
          </a:custGeom>
          <a:blipFill>
            <a:blip r:embed="rId8"/>
            <a:stretch>
              <a:fillRect l="0" t="0" r="0" b="0"/>
            </a:stretch>
          </a:blipFill>
        </p:spPr>
      </p:sp>
      <p:sp>
        <p:nvSpPr>
          <p:cNvPr name="Freeform 7" id="7"/>
          <p:cNvSpPr/>
          <p:nvPr/>
        </p:nvSpPr>
        <p:spPr>
          <a:xfrm flipH="false" flipV="false" rot="0">
            <a:off x="10233688" y="2719086"/>
            <a:ext cx="2817032" cy="4848828"/>
          </a:xfrm>
          <a:custGeom>
            <a:avLst/>
            <a:gdLst/>
            <a:ahLst/>
            <a:cxnLst/>
            <a:rect r="r" b="b" t="t" l="l"/>
            <a:pathLst>
              <a:path h="4848828" w="2817032">
                <a:moveTo>
                  <a:pt x="0" y="0"/>
                </a:moveTo>
                <a:lnTo>
                  <a:pt x="2817032" y="0"/>
                </a:lnTo>
                <a:lnTo>
                  <a:pt x="2817032" y="4848828"/>
                </a:lnTo>
                <a:lnTo>
                  <a:pt x="0" y="4848828"/>
                </a:lnTo>
                <a:lnTo>
                  <a:pt x="0" y="0"/>
                </a:lnTo>
                <a:close/>
              </a:path>
            </a:pathLst>
          </a:custGeom>
          <a:blipFill>
            <a:blip r:embed="rId9"/>
            <a:stretch>
              <a:fillRect l="0" t="0" r="0" b="0"/>
            </a:stretch>
          </a:blipFill>
        </p:spPr>
      </p:sp>
      <p:sp>
        <p:nvSpPr>
          <p:cNvPr name="TextBox 8" id="8"/>
          <p:cNvSpPr txBox="true"/>
          <p:nvPr/>
        </p:nvSpPr>
        <p:spPr>
          <a:xfrm rot="0">
            <a:off x="2655994" y="1165379"/>
            <a:ext cx="2890418"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9" id="9"/>
          <p:cNvSpPr txBox="true"/>
          <p:nvPr/>
        </p:nvSpPr>
        <p:spPr>
          <a:xfrm rot="0">
            <a:off x="1776071" y="1882923"/>
            <a:ext cx="15248260" cy="640507"/>
          </a:xfrm>
          <a:prstGeom prst="rect">
            <a:avLst/>
          </a:prstGeom>
        </p:spPr>
        <p:txBody>
          <a:bodyPr anchor="t" rtlCol="false" tIns="0" lIns="0" bIns="0" rIns="0">
            <a:spAutoFit/>
          </a:bodyPr>
          <a:lstStyle/>
          <a:p>
            <a:pPr algn="l">
              <a:lnSpc>
                <a:spcPts val="5117"/>
              </a:lnSpc>
            </a:pPr>
            <a:r>
              <a:rPr lang="en-US" sz="4061">
                <a:solidFill>
                  <a:srgbClr val="FFFFFF"/>
                </a:solidFill>
                <a:latin typeface="HK Modular"/>
                <a:ea typeface="HK Modular"/>
                <a:cs typeface="HK Modular"/>
                <a:sym typeface="HK Modular"/>
              </a:rPr>
              <a:t>SUSTAINABLE DEVELOPMENT GOALS (SDG)</a:t>
            </a:r>
          </a:p>
        </p:txBody>
      </p:sp>
      <p:sp>
        <p:nvSpPr>
          <p:cNvPr name="TextBox 10" id="10"/>
          <p:cNvSpPr txBox="true"/>
          <p:nvPr/>
        </p:nvSpPr>
        <p:spPr>
          <a:xfrm rot="0">
            <a:off x="5072028" y="8034639"/>
            <a:ext cx="3774771" cy="1391629"/>
          </a:xfrm>
          <a:prstGeom prst="rect">
            <a:avLst/>
          </a:prstGeom>
        </p:spPr>
        <p:txBody>
          <a:bodyPr anchor="t" rtlCol="false" tIns="0" lIns="0" bIns="0" rIns="0">
            <a:spAutoFit/>
          </a:bodyPr>
          <a:lstStyle/>
          <a:p>
            <a:pPr algn="ctr">
              <a:lnSpc>
                <a:spcPts val="2769"/>
              </a:lnSpc>
              <a:spcBef>
                <a:spcPct val="0"/>
              </a:spcBef>
            </a:pPr>
            <a:r>
              <a:rPr lang="en-US" b="true" sz="2564">
                <a:solidFill>
                  <a:srgbClr val="FFFFFF"/>
                </a:solidFill>
                <a:latin typeface="Raleway Bold"/>
                <a:ea typeface="Raleway Bold"/>
                <a:cs typeface="Raleway Bold"/>
                <a:sym typeface="Raleway Bold"/>
              </a:rPr>
              <a:t>SDG 13 </a:t>
            </a:r>
          </a:p>
          <a:p>
            <a:pPr algn="ctr">
              <a:lnSpc>
                <a:spcPts val="2769"/>
              </a:lnSpc>
              <a:spcBef>
                <a:spcPct val="0"/>
              </a:spcBef>
            </a:pPr>
            <a:r>
              <a:rPr lang="en-US" sz="2564">
                <a:solidFill>
                  <a:srgbClr val="FFFFFF"/>
                </a:solidFill>
                <a:latin typeface="Gruppo"/>
                <a:ea typeface="Gruppo"/>
                <a:cs typeface="Gruppo"/>
                <a:sym typeface="Gruppo"/>
              </a:rPr>
              <a:t>Prevents desertification and protects fragile mountain ecosystems</a:t>
            </a:r>
          </a:p>
        </p:txBody>
      </p:sp>
      <p:sp>
        <p:nvSpPr>
          <p:cNvPr name="TextBox 11" id="11"/>
          <p:cNvSpPr txBox="true"/>
          <p:nvPr/>
        </p:nvSpPr>
        <p:spPr>
          <a:xfrm rot="0">
            <a:off x="9754819" y="8034639"/>
            <a:ext cx="3774771" cy="1391629"/>
          </a:xfrm>
          <a:prstGeom prst="rect">
            <a:avLst/>
          </a:prstGeom>
        </p:spPr>
        <p:txBody>
          <a:bodyPr anchor="t" rtlCol="false" tIns="0" lIns="0" bIns="0" rIns="0">
            <a:spAutoFit/>
          </a:bodyPr>
          <a:lstStyle/>
          <a:p>
            <a:pPr algn="ctr">
              <a:lnSpc>
                <a:spcPts val="2769"/>
              </a:lnSpc>
              <a:spcBef>
                <a:spcPct val="0"/>
              </a:spcBef>
            </a:pPr>
            <a:r>
              <a:rPr lang="en-US" b="true" sz="2564">
                <a:solidFill>
                  <a:srgbClr val="FFFFFF"/>
                </a:solidFill>
                <a:latin typeface="Raleway Bold"/>
                <a:ea typeface="Raleway Bold"/>
                <a:cs typeface="Raleway Bold"/>
                <a:sym typeface="Raleway Bold"/>
              </a:rPr>
              <a:t>SDG 15</a:t>
            </a:r>
          </a:p>
          <a:p>
            <a:pPr algn="ctr">
              <a:lnSpc>
                <a:spcPts val="2769"/>
              </a:lnSpc>
              <a:spcBef>
                <a:spcPct val="0"/>
              </a:spcBef>
            </a:pPr>
            <a:r>
              <a:rPr lang="en-US" sz="2564">
                <a:solidFill>
                  <a:srgbClr val="FFFFFF"/>
                </a:solidFill>
                <a:latin typeface="Gruppo"/>
                <a:ea typeface="Gruppo"/>
                <a:cs typeface="Gruppo"/>
                <a:sym typeface="Gruppo"/>
              </a:rPr>
              <a:t>Use AI to monitor land degradation and promote afforestation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76071" y="1028700"/>
            <a:ext cx="551414" cy="518330"/>
          </a:xfrm>
          <a:custGeom>
            <a:avLst/>
            <a:gdLst/>
            <a:ahLst/>
            <a:cxnLst/>
            <a:rect r="r" b="b" t="t" l="l"/>
            <a:pathLst>
              <a:path h="518330" w="551414">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1877397" y="2102106"/>
            <a:ext cx="6205782" cy="6205782"/>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t="0" r="-32961" b="0"/>
              </a:stretch>
            </a:blipFill>
          </p:spPr>
        </p:sp>
      </p:grpSp>
      <p:sp>
        <p:nvSpPr>
          <p:cNvPr name="TextBox 10" id="10"/>
          <p:cNvSpPr txBox="true"/>
          <p:nvPr/>
        </p:nvSpPr>
        <p:spPr>
          <a:xfrm rot="0">
            <a:off x="2655994" y="1165379"/>
            <a:ext cx="3027069" cy="298328"/>
          </a:xfrm>
          <a:prstGeom prst="rect">
            <a:avLst/>
          </a:prstGeom>
        </p:spPr>
        <p:txBody>
          <a:bodyPr anchor="t" rtlCol="false" tIns="0" lIns="0" bIns="0" rIns="0">
            <a:spAutoFit/>
          </a:bodyPr>
          <a:lstStyle/>
          <a:p>
            <a:pPr algn="l">
              <a:lnSpc>
                <a:spcPts val="2241"/>
              </a:lnSpc>
              <a:spcBef>
                <a:spcPct val="0"/>
              </a:spcBef>
            </a:pPr>
            <a:r>
              <a:rPr lang="en-US" sz="2075">
                <a:solidFill>
                  <a:srgbClr val="FFFFFF"/>
                </a:solidFill>
                <a:latin typeface="Gruppo"/>
                <a:ea typeface="Gruppo"/>
                <a:cs typeface="Gruppo"/>
                <a:sym typeface="Gruppo"/>
              </a:rPr>
              <a:t>CIBRIX AI Hackathon</a:t>
            </a:r>
          </a:p>
        </p:txBody>
      </p:sp>
      <p:sp>
        <p:nvSpPr>
          <p:cNvPr name="TextBox 11" id="11"/>
          <p:cNvSpPr txBox="true"/>
          <p:nvPr/>
        </p:nvSpPr>
        <p:spPr>
          <a:xfrm rot="0">
            <a:off x="8573343" y="2064006"/>
            <a:ext cx="8685957" cy="1725111"/>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PROTOTYPE DEMONSTRATION </a:t>
            </a:r>
          </a:p>
        </p:txBody>
      </p:sp>
      <p:sp>
        <p:nvSpPr>
          <p:cNvPr name="TextBox 12" id="12"/>
          <p:cNvSpPr txBox="true"/>
          <p:nvPr/>
        </p:nvSpPr>
        <p:spPr>
          <a:xfrm rot="0">
            <a:off x="9017032" y="4389192"/>
            <a:ext cx="6704049" cy="385232"/>
          </a:xfrm>
          <a:prstGeom prst="rect">
            <a:avLst/>
          </a:prstGeom>
        </p:spPr>
        <p:txBody>
          <a:bodyPr anchor="t" rtlCol="false" tIns="0" lIns="0" bIns="0" rIns="0">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Testing Code:</a:t>
            </a:r>
          </a:p>
        </p:txBody>
      </p:sp>
      <p:grpSp>
        <p:nvGrpSpPr>
          <p:cNvPr name="Group 13" id="13"/>
          <p:cNvGrpSpPr/>
          <p:nvPr/>
        </p:nvGrpSpPr>
        <p:grpSpPr>
          <a:xfrm rot="0">
            <a:off x="9017032" y="5030581"/>
            <a:ext cx="7270982" cy="669639"/>
            <a:chOff x="0" y="0"/>
            <a:chExt cx="9694643" cy="892851"/>
          </a:xfrm>
        </p:grpSpPr>
        <p:sp>
          <p:nvSpPr>
            <p:cNvPr name="Freeform 14" id="14"/>
            <p:cNvSpPr/>
            <p:nvPr/>
          </p:nvSpPr>
          <p:spPr>
            <a:xfrm flipH="false" flipV="false" rot="0">
              <a:off x="0" y="0"/>
              <a:ext cx="9694643" cy="892851"/>
            </a:xfrm>
            <a:custGeom>
              <a:avLst/>
              <a:gdLst/>
              <a:ahLst/>
              <a:cxnLst/>
              <a:rect r="r" b="b" t="t" l="l"/>
              <a:pathLst>
                <a:path h="892851" w="9694643">
                  <a:moveTo>
                    <a:pt x="0" y="0"/>
                  </a:moveTo>
                  <a:lnTo>
                    <a:pt x="9694643" y="0"/>
                  </a:lnTo>
                  <a:lnTo>
                    <a:pt x="9694643" y="892851"/>
                  </a:lnTo>
                  <a:lnTo>
                    <a:pt x="0" y="892851"/>
                  </a:lnTo>
                  <a:lnTo>
                    <a:pt x="0" y="0"/>
                  </a:lnTo>
                  <a:close/>
                </a:path>
              </a:pathLst>
            </a:custGeom>
            <a:blipFill>
              <a:blip r:embed="rId9">
                <a:extLst>
                  <a:ext uri="{96DAC541-7B7A-43D3-8B79-37D633B846F1}">
                    <asvg:svgBlip xmlns:asvg="http://schemas.microsoft.com/office/drawing/2016/SVG/main" r:embed="rId10"/>
                  </a:ext>
                </a:extLst>
              </a:blip>
              <a:stretch>
                <a:fillRect l="-479" t="0" r="-479" b="0"/>
              </a:stretch>
            </a:blipFill>
          </p:spPr>
        </p:sp>
        <p:sp>
          <p:nvSpPr>
            <p:cNvPr name="TextBox 15" id="15"/>
            <p:cNvSpPr txBox="true"/>
            <p:nvPr/>
          </p:nvSpPr>
          <p:spPr>
            <a:xfrm rot="0">
              <a:off x="1422927" y="135787"/>
              <a:ext cx="6848788" cy="649853"/>
            </a:xfrm>
            <a:prstGeom prst="rect">
              <a:avLst/>
            </a:prstGeom>
          </p:spPr>
          <p:txBody>
            <a:bodyPr anchor="t" rtlCol="false" tIns="0" lIns="0" bIns="0" rIns="0">
              <a:spAutoFit/>
            </a:bodyPr>
            <a:lstStyle/>
            <a:p>
              <a:pPr algn="ctr">
                <a:lnSpc>
                  <a:spcPts val="3658"/>
                </a:lnSpc>
                <a:spcBef>
                  <a:spcPct val="0"/>
                </a:spcBef>
              </a:pPr>
              <a:r>
                <a:rPr lang="en-US" sz="3387" u="sng">
                  <a:solidFill>
                    <a:srgbClr val="00FFFF"/>
                  </a:solidFill>
                  <a:latin typeface="Gruppo"/>
                  <a:ea typeface="Gruppo"/>
                  <a:cs typeface="Gruppo"/>
                  <a:sym typeface="Gruppo"/>
                  <a:hlinkClick r:id="rId11" tooltip="https://colab.research.google.com/drive/1xwZNu5iiJu7ZJAN0FYea-kMjCH5bIokK?usp=sharing"/>
                </a:rPr>
                <a:t>www.testingtime.com</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DAGeJNfRfg0</dc:identifier>
  <dcterms:modified xsi:type="dcterms:W3CDTF">2011-08-01T06:04:30Z</dcterms:modified>
  <cp:revision>1</cp:revision>
  <dc:title>Green Blue Modern Future Technology Presentation</dc:title>
</cp:coreProperties>
</file>